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notesMasterIdLst>
    <p:notesMasterId r:id="rId46"/>
  </p:notesMasterIdLst>
  <p:sldIdLst>
    <p:sldId id="256" r:id="rId2"/>
    <p:sldId id="257" r:id="rId3"/>
    <p:sldId id="258" r:id="rId4"/>
    <p:sldId id="292" r:id="rId5"/>
    <p:sldId id="293" r:id="rId6"/>
    <p:sldId id="295" r:id="rId7"/>
    <p:sldId id="294" r:id="rId8"/>
    <p:sldId id="296" r:id="rId9"/>
    <p:sldId id="297" r:id="rId10"/>
    <p:sldId id="298" r:id="rId11"/>
    <p:sldId id="301" r:id="rId12"/>
    <p:sldId id="302" r:id="rId13"/>
    <p:sldId id="303" r:id="rId14"/>
    <p:sldId id="299" r:id="rId15"/>
    <p:sldId id="300" r:id="rId16"/>
    <p:sldId id="304" r:id="rId17"/>
    <p:sldId id="305" r:id="rId18"/>
    <p:sldId id="307" r:id="rId19"/>
    <p:sldId id="306" r:id="rId20"/>
    <p:sldId id="309" r:id="rId21"/>
    <p:sldId id="310" r:id="rId22"/>
    <p:sldId id="311" r:id="rId23"/>
    <p:sldId id="312" r:id="rId24"/>
    <p:sldId id="313" r:id="rId25"/>
    <p:sldId id="308" r:id="rId26"/>
    <p:sldId id="271" r:id="rId27"/>
    <p:sldId id="272" r:id="rId28"/>
    <p:sldId id="273" r:id="rId29"/>
    <p:sldId id="314" r:id="rId30"/>
    <p:sldId id="276" r:id="rId31"/>
    <p:sldId id="315" r:id="rId32"/>
    <p:sldId id="316" r:id="rId33"/>
    <p:sldId id="318" r:id="rId34"/>
    <p:sldId id="317" r:id="rId35"/>
    <p:sldId id="320" r:id="rId36"/>
    <p:sldId id="277" r:id="rId37"/>
    <p:sldId id="278" r:id="rId38"/>
    <p:sldId id="280" r:id="rId39"/>
    <p:sldId id="281" r:id="rId40"/>
    <p:sldId id="321" r:id="rId41"/>
    <p:sldId id="326" r:id="rId42"/>
    <p:sldId id="327" r:id="rId43"/>
    <p:sldId id="328" r:id="rId44"/>
    <p:sldId id="325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E1C40-6406-437A-A9A8-514CE4F0EA73}" type="datetimeFigureOut">
              <a:rPr lang="ru-UA" smtClean="0"/>
              <a:t>22.04.2023</a:t>
            </a:fld>
            <a:endParaRPr lang="ru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ru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AD96C4-1B6A-40D7-9719-6185B77A0141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04812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D96C4-1B6A-40D7-9719-6185B77A0141}" type="slidenum">
              <a:rPr lang="ru-UA" smtClean="0"/>
              <a:t>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42167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D96C4-1B6A-40D7-9719-6185B77A0141}" type="slidenum">
              <a:rPr lang="ru-UA" smtClean="0"/>
              <a:t>25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82451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A24C-B737-4C82-88B0-815318244604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08051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80F-452F-4D87-8EB0-FB199184F197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786128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82E5-899A-4832-9D6F-30F92FB7EFD6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41018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601C1-323E-4953-9285-0FE14F5D682F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848329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 цита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B4C63-C518-4C44-B0EF-C270BC5D3295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44784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Істина/хибні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9B38-8FAF-4331-93DA-146507BE3A71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76730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A01C6-FB40-4970-AD89-D5EA667C1A01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75128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7EB0-8095-451B-8587-775FC8259C85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560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8D8FB-488F-47D7-BF16-214B367F4FE9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74202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0032-FD68-48DD-A24D-1A21D8D598FE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235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CE5CB-7F2D-4CC7-AAB2-D6B7DE78F404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317636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12B17-D4B4-4660-BC62-134E393A5CEB}" type="datetime1">
              <a:rPr lang="ru-UA" smtClean="0"/>
              <a:t>22.04.2023</a:t>
            </a:fld>
            <a:endParaRPr lang="ru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157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2F2C-C9D5-46B2-878A-471A71B295F7}" type="datetime1">
              <a:rPr lang="ru-UA" smtClean="0"/>
              <a:t>22.04.2023</a:t>
            </a:fld>
            <a:endParaRPr lang="ru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14264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2B908-4972-42F6-8B7C-686909288B64}" type="datetime1">
              <a:rPr lang="ru-UA" smtClean="0"/>
              <a:t>22.04.2023</a:t>
            </a:fld>
            <a:endParaRPr lang="ru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66116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190FA-DBCE-4AD1-AB02-1FABB6FEC578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67338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F3CAB-2391-4133-81A9-65F8BC64483D}" type="datetime1">
              <a:rPr lang="ru-UA" smtClean="0"/>
              <a:t>22.04.2023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78792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53D83-FFAF-4077-AF69-DC12EDF5336B}" type="datetime1">
              <a:rPr lang="ru-UA" smtClean="0"/>
              <a:t>22.04.2023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2B57576-A18B-4F5B-90B8-F88C6C9850D3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06076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  <p:sldLayoutId id="2147483799" r:id="rId15"/>
    <p:sldLayoutId id="2147483800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troustrup.com/bs_faq2.html#virtual-ctor" TargetMode="External"/><Relationship Id="rId3" Type="http://schemas.openxmlformats.org/officeDocument/2006/relationships/hyperlink" Target="https://www.amazon.com/Richard-Helm/e/B000AQ1ZP8/ref=dp_byline_cont_book_2" TargetMode="External"/><Relationship Id="rId7" Type="http://schemas.openxmlformats.org/officeDocument/2006/relationships/hyperlink" Target="https://en.cppreference.com/" TargetMode="External"/><Relationship Id="rId2" Type="http://schemas.openxmlformats.org/officeDocument/2006/relationships/hyperlink" Target="https://www.amazon.com/Erich-Gamma/e/B000AQ3QWI/ref=dp_byline_cont_book_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m/s/ref=dp_byline_sr_book_5?ie=UTF8&amp;field-author=Grady+Booch&amp;text=Grady+Booch&amp;sort=relevancerank&amp;search-alias=books" TargetMode="External"/><Relationship Id="rId5" Type="http://schemas.openxmlformats.org/officeDocument/2006/relationships/hyperlink" Target="https://www.amazon.com/John-Vlissides/e/B000AQ4MV2/ref=dp_byline_cont_book_4" TargetMode="External"/><Relationship Id="rId4" Type="http://schemas.openxmlformats.org/officeDocument/2006/relationships/hyperlink" Target="https://www.amazon.com/Ralph-Johnson/e/B000AQ6RMY/ref=dp_byline_cont_book_3" TargetMode="External"/><Relationship Id="rId9" Type="http://schemas.openxmlformats.org/officeDocument/2006/relationships/hyperlink" Target="https://www.stroustrup.com/index.html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21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8F98B6-3580-7023-7A67-3666CD7DB4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/>
              <a:t>Взірці</a:t>
            </a:r>
            <a:r>
              <a:rPr lang="ru-RU" dirty="0"/>
              <a:t> </a:t>
            </a:r>
            <a:r>
              <a:rPr lang="ru-RU" dirty="0" err="1"/>
              <a:t>проектування</a:t>
            </a:r>
            <a:endParaRPr lang="ru-UA" dirty="0"/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E2327CB1-4FA1-46AF-012B-A372B7D1F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81"/>
            <a:ext cx="8915399" cy="1126283"/>
          </a:xfrm>
        </p:spPr>
        <p:txBody>
          <a:bodyPr>
            <a:normAutofit lnSpcReduction="10000"/>
          </a:bodyPr>
          <a:lstStyle/>
          <a:p>
            <a:r>
              <a:rPr lang="ru-RU" dirty="0" err="1"/>
              <a:t>Фабричний</a:t>
            </a:r>
            <a:r>
              <a:rPr lang="ru-RU" dirty="0"/>
              <a:t> метод та Абстрактна фабрика</a:t>
            </a:r>
          </a:p>
          <a:p>
            <a:endParaRPr lang="ru-RU" dirty="0"/>
          </a:p>
          <a:p>
            <a:pPr algn="r"/>
            <a:r>
              <a:rPr lang="ru-RU" dirty="0"/>
              <a:t>Зимовець Руслан (ІПЗ-3)</a:t>
            </a:r>
            <a:endParaRPr lang="ru-UA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F6D223B-66FB-373D-85D3-809A2FB90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7149" y="2080621"/>
            <a:ext cx="2277463" cy="151771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E6191-4981-D853-0CC2-D7553405B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61259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5D20E1-2737-20F6-E75D-1061E1D62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Шляхи </a:t>
            </a:r>
            <a:r>
              <a:rPr lang="ru-RU" dirty="0" err="1"/>
              <a:t>реалізації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F489DFC3-B94F-1D25-B5C6-055CD095D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Фабричний</a:t>
            </a:r>
            <a:r>
              <a:rPr lang="ru-RU" dirty="0"/>
              <a:t> метод за </a:t>
            </a:r>
            <a:r>
              <a:rPr lang="ru-RU" dirty="0" err="1"/>
              <a:t>замовчуванням</a:t>
            </a:r>
            <a:endParaRPr lang="ru-RU" dirty="0"/>
          </a:p>
          <a:p>
            <a:r>
              <a:rPr lang="ru-RU" dirty="0" err="1"/>
              <a:t>Ліниве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endParaRPr lang="ru-RU" dirty="0"/>
          </a:p>
          <a:p>
            <a:r>
              <a:rPr lang="ru-RU" dirty="0" err="1"/>
              <a:t>Узагальнене</a:t>
            </a:r>
            <a:r>
              <a:rPr lang="ru-RU" dirty="0"/>
              <a:t> </a:t>
            </a:r>
            <a:r>
              <a:rPr lang="ru-RU" dirty="0" err="1"/>
              <a:t>програмування</a:t>
            </a:r>
            <a:r>
              <a:rPr lang="ru-RU" dirty="0"/>
              <a:t> для </a:t>
            </a:r>
            <a:r>
              <a:rPr lang="ru-RU" dirty="0" err="1"/>
              <a:t>уникнення</a:t>
            </a:r>
            <a:r>
              <a:rPr lang="ru-RU" dirty="0"/>
              <a:t> </a:t>
            </a:r>
            <a:r>
              <a:rPr lang="ru-RU" dirty="0" err="1"/>
              <a:t>наслідування</a:t>
            </a:r>
            <a:endParaRPr lang="ru-RU" dirty="0"/>
          </a:p>
          <a:p>
            <a:r>
              <a:rPr lang="ru-RU" dirty="0" err="1"/>
              <a:t>Параметризовані</a:t>
            </a:r>
            <a:r>
              <a:rPr lang="ru-RU" dirty="0"/>
              <a:t> </a:t>
            </a:r>
            <a:r>
              <a:rPr lang="ru-RU" dirty="0" err="1"/>
              <a:t>фабричні</a:t>
            </a:r>
            <a:r>
              <a:rPr lang="ru-RU" dirty="0"/>
              <a:t> </a:t>
            </a:r>
            <a:r>
              <a:rPr lang="ru-RU" dirty="0" err="1"/>
              <a:t>методи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03EB5-45A8-00C7-EC1C-F95D22E7A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10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00913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5DDFF-B15F-EB81-BF90-1E5D9BDA3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Фабричний</a:t>
            </a:r>
            <a:r>
              <a:rPr lang="ru-RU" dirty="0"/>
              <a:t> метод за </a:t>
            </a:r>
            <a:r>
              <a:rPr lang="ru-RU" dirty="0" err="1"/>
              <a:t>замовчуванням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AEFE37A-3AF1-DED6-3DD5-3712AF0C1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Яку </a:t>
            </a:r>
            <a:r>
              <a:rPr lang="ru-RU" dirty="0" err="1"/>
              <a:t>реалізацію</a:t>
            </a:r>
            <a:r>
              <a:rPr lang="ru-RU" dirty="0"/>
              <a:t> обрати?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E63820-B997-68C7-076F-A514EBE71258}"/>
              </a:ext>
            </a:extLst>
          </p:cNvPr>
          <p:cNvSpPr txBox="1"/>
          <p:nvPr/>
        </p:nvSpPr>
        <p:spPr>
          <a:xfrm>
            <a:off x="2815455" y="2906606"/>
            <a:ext cx="60944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031A89-760B-1E19-D9BA-C880D26F5AEC}"/>
              </a:ext>
            </a:extLst>
          </p:cNvPr>
          <p:cNvSpPr txBox="1"/>
          <p:nvPr/>
        </p:nvSpPr>
        <p:spPr>
          <a:xfrm>
            <a:off x="2815455" y="4512065"/>
            <a:ext cx="8119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/*DEFAULT ACTIONS*/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}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DB1362-19FE-DCE5-78A0-64A69692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43610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74D4A-2B0A-6F60-3553-83B1602C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Порівняння</a:t>
            </a:r>
            <a:r>
              <a:rPr lang="ru-RU" dirty="0"/>
              <a:t> </a:t>
            </a:r>
            <a:r>
              <a:rPr lang="ru-RU" dirty="0" err="1"/>
              <a:t>реалізацій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9AAA328-E695-DC24-7E09-6F26F4DF9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Обидві</a:t>
            </a:r>
            <a:r>
              <a:rPr lang="ru-RU" dirty="0"/>
              <a:t> </a:t>
            </a:r>
            <a:r>
              <a:rPr lang="ru-RU" dirty="0" err="1"/>
              <a:t>реалізації</a:t>
            </a:r>
            <a:r>
              <a:rPr lang="ru-RU" dirty="0"/>
              <a:t> широко </a:t>
            </a:r>
            <a:r>
              <a:rPr lang="ru-RU" dirty="0" err="1"/>
              <a:t>використовуються</a:t>
            </a:r>
            <a:r>
              <a:rPr lang="ru-RU" dirty="0"/>
              <a:t>.</a:t>
            </a:r>
          </a:p>
          <a:p>
            <a:r>
              <a:rPr lang="ru-RU" dirty="0"/>
              <a:t>Головна </a:t>
            </a:r>
            <a:r>
              <a:rPr lang="ru-RU" dirty="0" err="1"/>
              <a:t>різниця</a:t>
            </a:r>
            <a:r>
              <a:rPr lang="ru-RU" dirty="0"/>
              <a:t> у тому,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варіант</a:t>
            </a:r>
            <a:r>
              <a:rPr lang="ru-RU" dirty="0"/>
              <a:t> з </a:t>
            </a:r>
            <a:r>
              <a:rPr lang="ru-RU" dirty="0" err="1"/>
              <a:t>фабричним</a:t>
            </a:r>
            <a:r>
              <a:rPr lang="ru-RU" dirty="0"/>
              <a:t> методом за </a:t>
            </a:r>
            <a:r>
              <a:rPr lang="ru-RU" dirty="0" err="1"/>
              <a:t>замовчуванням</a:t>
            </a:r>
            <a:r>
              <a:rPr lang="ru-RU" dirty="0"/>
              <a:t> НЕ ВИМАГАЄ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користувача</a:t>
            </a:r>
            <a:r>
              <a:rPr lang="ru-RU" dirty="0"/>
              <a:t> </a:t>
            </a:r>
            <a:r>
              <a:rPr lang="ru-RU" dirty="0" err="1"/>
              <a:t>наслідування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цього</a:t>
            </a:r>
            <a:r>
              <a:rPr lang="ru-RU" dirty="0"/>
              <a:t> </a:t>
            </a:r>
            <a:r>
              <a:rPr lang="ru-RU" dirty="0" err="1"/>
              <a:t>класу</a:t>
            </a:r>
            <a:r>
              <a:rPr lang="ru-RU" dirty="0"/>
              <a:t>. </a:t>
            </a:r>
          </a:p>
          <a:p>
            <a:r>
              <a:rPr lang="ru-RU" dirty="0"/>
              <a:t>Через </a:t>
            </a:r>
            <a:r>
              <a:rPr lang="ru-RU" dirty="0" err="1"/>
              <a:t>це</a:t>
            </a:r>
            <a:r>
              <a:rPr lang="ru-RU" dirty="0"/>
              <a:t>, </a:t>
            </a:r>
            <a:r>
              <a:rPr lang="ru-RU" dirty="0" err="1"/>
              <a:t>об’єкти</a:t>
            </a:r>
            <a:r>
              <a:rPr lang="ru-RU" dirty="0"/>
              <a:t> </a:t>
            </a:r>
            <a:r>
              <a:rPr lang="ru-RU" dirty="0" err="1"/>
              <a:t>класу</a:t>
            </a:r>
            <a:r>
              <a:rPr lang="ru-RU" dirty="0"/>
              <a:t>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замовчуванням</a:t>
            </a:r>
            <a:r>
              <a:rPr lang="ru-RU" dirty="0"/>
              <a:t> </a:t>
            </a:r>
            <a:r>
              <a:rPr lang="ru-RU" dirty="0" err="1"/>
              <a:t>можна</a:t>
            </a:r>
            <a:r>
              <a:rPr lang="ru-RU" dirty="0"/>
              <a:t> </a:t>
            </a:r>
            <a:r>
              <a:rPr lang="ru-RU" dirty="0" err="1"/>
              <a:t>безпосередньо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, </a:t>
            </a:r>
            <a:r>
              <a:rPr lang="ru-RU" dirty="0" err="1"/>
              <a:t>погодившись</a:t>
            </a:r>
            <a:r>
              <a:rPr lang="ru-RU" dirty="0"/>
              <a:t> на </a:t>
            </a:r>
            <a:r>
              <a:rPr lang="ru-RU" dirty="0" err="1"/>
              <a:t>замовчування</a:t>
            </a:r>
            <a:r>
              <a:rPr lang="ru-RU" dirty="0"/>
              <a:t>.</a:t>
            </a:r>
          </a:p>
          <a:p>
            <a:r>
              <a:rPr lang="ru-RU" dirty="0" err="1"/>
              <a:t>Віртуальність</a:t>
            </a:r>
            <a:r>
              <a:rPr lang="ru-RU" dirty="0"/>
              <a:t> фабричного методу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замовчуванням</a:t>
            </a:r>
            <a:r>
              <a:rPr lang="ru-RU" dirty="0"/>
              <a:t> </a:t>
            </a:r>
            <a:r>
              <a:rPr lang="ru-RU" dirty="0" err="1"/>
              <a:t>додає</a:t>
            </a:r>
            <a:r>
              <a:rPr lang="ru-RU" dirty="0"/>
              <a:t> </a:t>
            </a:r>
            <a:r>
              <a:rPr lang="ru-RU" dirty="0" err="1"/>
              <a:t>гнучкості</a:t>
            </a:r>
            <a:r>
              <a:rPr lang="ru-RU" dirty="0"/>
              <a:t> для </a:t>
            </a:r>
            <a:r>
              <a:rPr lang="ru-RU" dirty="0" err="1"/>
              <a:t>користувачів</a:t>
            </a:r>
            <a:r>
              <a:rPr lang="ru-RU" dirty="0"/>
              <a:t>: вони </a:t>
            </a:r>
            <a:r>
              <a:rPr lang="ru-RU" dirty="0" err="1"/>
              <a:t>можуть</a:t>
            </a:r>
            <a:r>
              <a:rPr lang="ru-RU" dirty="0"/>
              <a:t> </a:t>
            </a:r>
            <a:r>
              <a:rPr lang="ru-RU" dirty="0" err="1"/>
              <a:t>перевизначити</a:t>
            </a:r>
            <a:r>
              <a:rPr lang="ru-RU" dirty="0"/>
              <a:t> </a:t>
            </a:r>
            <a:r>
              <a:rPr lang="ru-RU" dirty="0" err="1"/>
              <a:t>цей</a:t>
            </a:r>
            <a:r>
              <a:rPr lang="ru-RU" dirty="0"/>
              <a:t> метод.</a:t>
            </a:r>
          </a:p>
          <a:p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2E97B-4BB1-4760-678C-F6453B845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76279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C57C6F-D101-2E5D-0042-2DF170677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Правило (не)</a:t>
            </a:r>
            <a:r>
              <a:rPr lang="ru-RU" dirty="0" err="1"/>
              <a:t>використання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BE19FD2-8C7E-0019-A3F7-A7C0BEF0B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Якщо</a:t>
            </a:r>
            <a:r>
              <a:rPr lang="ru-RU" dirty="0"/>
              <a:t> тип </a:t>
            </a:r>
            <a:r>
              <a:rPr lang="ru-RU" dirty="0" err="1"/>
              <a:t>об’єкту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треба </a:t>
            </a:r>
            <a:r>
              <a:rPr lang="ru-RU" dirty="0" err="1"/>
              <a:t>створити</a:t>
            </a:r>
            <a:r>
              <a:rPr lang="ru-RU" dirty="0"/>
              <a:t>, не </a:t>
            </a:r>
            <a:r>
              <a:rPr lang="ru-RU" dirty="0" err="1"/>
              <a:t>передбачуваний</a:t>
            </a:r>
            <a:r>
              <a:rPr lang="ru-RU" dirty="0"/>
              <a:t> </a:t>
            </a:r>
            <a:r>
              <a:rPr lang="ru-RU" dirty="0" err="1"/>
              <a:t>ні</a:t>
            </a:r>
            <a:r>
              <a:rPr lang="ru-RU" dirty="0"/>
              <a:t> в </a:t>
            </a:r>
            <a:r>
              <a:rPr lang="ru-RU" dirty="0" err="1"/>
              <a:t>якому</a:t>
            </a:r>
            <a:r>
              <a:rPr lang="ru-RU" dirty="0"/>
              <a:t> </a:t>
            </a:r>
            <a:r>
              <a:rPr lang="ru-RU" dirty="0" err="1"/>
              <a:t>випадку</a:t>
            </a:r>
            <a:r>
              <a:rPr lang="ru-RU" dirty="0"/>
              <a:t>, не </a:t>
            </a:r>
            <a:r>
              <a:rPr lang="ru-RU" dirty="0" err="1"/>
              <a:t>слід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фабричний</a:t>
            </a:r>
            <a:r>
              <a:rPr lang="ru-RU" dirty="0"/>
              <a:t> метод за </a:t>
            </a:r>
            <a:r>
              <a:rPr lang="ru-RU" dirty="0" err="1"/>
              <a:t>замовчуванням</a:t>
            </a:r>
            <a:r>
              <a:rPr lang="ru-RU" dirty="0"/>
              <a:t>.</a:t>
            </a:r>
            <a:endParaRPr lang="ru-UA" dirty="0"/>
          </a:p>
        </p:txBody>
      </p:sp>
      <p:pic>
        <p:nvPicPr>
          <p:cNvPr id="5" name="Рисунок 4" descr="Зображення, що містить у приміщенні, ссавець&#10;&#10;Автоматично згенерований опис">
            <a:extLst>
              <a:ext uri="{FF2B5EF4-FFF2-40B4-BE49-F238E27FC236}">
                <a16:creationId xmlns:a16="http://schemas.microsoft.com/office/drawing/2014/main" id="{EADE5D41-1E3D-7046-D554-D00B7250D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099" y="3274635"/>
            <a:ext cx="3108744" cy="32818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75DD5-927E-31B4-785A-68F5BF761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01076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19996F-8CFF-9BC9-40F7-79CEEF014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8677" y="624110"/>
            <a:ext cx="9015936" cy="1280890"/>
          </a:xfrm>
        </p:spPr>
        <p:txBody>
          <a:bodyPr/>
          <a:lstStyle/>
          <a:p>
            <a:r>
              <a:rPr lang="ru-RU" dirty="0"/>
              <a:t>Проблема, </a:t>
            </a:r>
            <a:r>
              <a:rPr lang="ru-RU" dirty="0" err="1"/>
              <a:t>специфічна</a:t>
            </a:r>
            <a:r>
              <a:rPr lang="ru-RU" dirty="0"/>
              <a:t> для </a:t>
            </a:r>
            <a:r>
              <a:rPr lang="ru-RU" dirty="0" err="1"/>
              <a:t>мови</a:t>
            </a:r>
            <a:r>
              <a:rPr lang="ru-RU" dirty="0"/>
              <a:t> С++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825F29E-60DD-4771-137C-5AC0D9A75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Програмуючи</a:t>
            </a:r>
            <a:r>
              <a:rPr lang="ru-RU" dirty="0"/>
              <a:t> на С++, </a:t>
            </a:r>
            <a:r>
              <a:rPr lang="ru-RU" dirty="0" err="1"/>
              <a:t>наражаємося</a:t>
            </a:r>
            <a:r>
              <a:rPr lang="ru-RU" dirty="0"/>
              <a:t> на </a:t>
            </a:r>
            <a:r>
              <a:rPr lang="ru-RU" dirty="0" err="1"/>
              <a:t>небезпеку</a:t>
            </a:r>
            <a:r>
              <a:rPr lang="en-US" dirty="0"/>
              <a:t> </a:t>
            </a:r>
            <a:r>
              <a:rPr lang="ru-RU" dirty="0"/>
              <a:t>«</a:t>
            </a:r>
            <a:r>
              <a:rPr lang="en-US" b="1" dirty="0"/>
              <a:t>Pure Virtual Function Call</a:t>
            </a:r>
            <a:r>
              <a:rPr lang="ru-RU" dirty="0"/>
              <a:t>»</a:t>
            </a:r>
            <a:endParaRPr lang="en-US" dirty="0"/>
          </a:p>
          <a:p>
            <a:r>
              <a:rPr lang="ru-RU" dirty="0" err="1"/>
              <a:t>Фабричний</a:t>
            </a:r>
            <a:r>
              <a:rPr lang="ru-RU" dirty="0"/>
              <a:t> метод – </a:t>
            </a:r>
            <a:r>
              <a:rPr lang="ru-RU" i="1" dirty="0" err="1"/>
              <a:t>взагалі</a:t>
            </a:r>
            <a:r>
              <a:rPr lang="ru-RU" i="1" dirty="0"/>
              <a:t> </a:t>
            </a:r>
            <a:r>
              <a:rPr lang="ru-RU" i="1" dirty="0" err="1"/>
              <a:t>кажучи</a:t>
            </a:r>
            <a:r>
              <a:rPr lang="ru-RU" i="1" dirty="0"/>
              <a:t> </a:t>
            </a:r>
            <a:r>
              <a:rPr lang="ru-RU" dirty="0"/>
              <a:t>абстрактна </a:t>
            </a:r>
            <a:r>
              <a:rPr lang="ru-RU" dirty="0" err="1"/>
              <a:t>функція</a:t>
            </a:r>
            <a:r>
              <a:rPr lang="ru-RU" dirty="0"/>
              <a:t>. </a:t>
            </a:r>
            <a:r>
              <a:rPr lang="ru-RU" dirty="0" err="1"/>
              <a:t>Може</a:t>
            </a:r>
            <a:r>
              <a:rPr lang="ru-RU" dirty="0"/>
              <a:t> </a:t>
            </a:r>
            <a:r>
              <a:rPr lang="ru-RU" dirty="0" err="1"/>
              <a:t>існувати</a:t>
            </a:r>
            <a:r>
              <a:rPr lang="ru-RU" dirty="0"/>
              <a:t> потреба у </a:t>
            </a:r>
            <a:r>
              <a:rPr lang="ru-RU" dirty="0" err="1"/>
              <a:t>її</a:t>
            </a:r>
            <a:r>
              <a:rPr lang="ru-RU" dirty="0"/>
              <a:t> </a:t>
            </a:r>
            <a:r>
              <a:rPr lang="ru-RU" dirty="0" err="1"/>
              <a:t>виклику</a:t>
            </a:r>
            <a:r>
              <a:rPr lang="ru-RU" dirty="0"/>
              <a:t> в </a:t>
            </a:r>
            <a:r>
              <a:rPr lang="ru-RU" dirty="0" err="1"/>
              <a:t>конструкторі</a:t>
            </a:r>
            <a:r>
              <a:rPr lang="ru-RU" dirty="0"/>
              <a:t> базового </a:t>
            </a:r>
            <a:r>
              <a:rPr lang="ru-RU" dirty="0" err="1"/>
              <a:t>класу</a:t>
            </a:r>
            <a:r>
              <a:rPr lang="en-US" dirty="0"/>
              <a:t>.</a:t>
            </a:r>
            <a:r>
              <a:rPr lang="ru-RU" dirty="0"/>
              <a:t>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призводить</a:t>
            </a:r>
            <a:r>
              <a:rPr lang="ru-RU" dirty="0"/>
              <a:t> до </a:t>
            </a:r>
            <a:r>
              <a:rPr lang="ru-RU" dirty="0" err="1"/>
              <a:t>катастрофи</a:t>
            </a:r>
            <a:r>
              <a:rPr lang="ru-RU" dirty="0"/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E80BA2-FFF5-8FC8-52C2-9FD475A92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100" y="4022411"/>
            <a:ext cx="4299799" cy="243768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936D-A574-60B5-1708-883891485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738794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BCE19B-2B5C-F7B1-C7EF-4AE67F82C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Ліниве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77B090E-531D-C5AA-41F8-DA38F407F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Попередню</a:t>
            </a:r>
            <a:r>
              <a:rPr lang="ru-RU" dirty="0"/>
              <a:t> проблему </a:t>
            </a:r>
            <a:r>
              <a:rPr lang="ru-RU" dirty="0" err="1"/>
              <a:t>можна</a:t>
            </a:r>
            <a:r>
              <a:rPr lang="ru-RU" dirty="0"/>
              <a:t> </a:t>
            </a:r>
            <a:r>
              <a:rPr lang="ru-RU" dirty="0" err="1"/>
              <a:t>вирішити</a:t>
            </a:r>
            <a:r>
              <a:rPr lang="ru-RU" dirty="0"/>
              <a:t>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збереження</a:t>
            </a:r>
            <a:r>
              <a:rPr lang="ru-RU" dirty="0"/>
              <a:t> поля-</a:t>
            </a:r>
            <a:r>
              <a:rPr lang="ru-RU" dirty="0" err="1"/>
              <a:t>указника</a:t>
            </a:r>
            <a:r>
              <a:rPr lang="ru-RU" dirty="0"/>
              <a:t> на </a:t>
            </a:r>
            <a:r>
              <a:rPr lang="ru-RU" dirty="0" err="1"/>
              <a:t>створюваний</a:t>
            </a:r>
            <a:r>
              <a:rPr lang="ru-RU" dirty="0"/>
              <a:t> </a:t>
            </a:r>
            <a:r>
              <a:rPr lang="ru-RU" dirty="0" err="1"/>
              <a:t>об’єкт</a:t>
            </a:r>
            <a:r>
              <a:rPr lang="ru-RU" dirty="0"/>
              <a:t> та </a:t>
            </a:r>
            <a:r>
              <a:rPr lang="ru-RU" dirty="0" err="1"/>
              <a:t>лінивого</a:t>
            </a:r>
            <a:r>
              <a:rPr lang="ru-RU" dirty="0"/>
              <a:t> селектора для </a:t>
            </a:r>
            <a:r>
              <a:rPr lang="ru-RU" dirty="0" err="1"/>
              <a:t>нього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27DBC2-F146-2542-DBB5-DB6F03ED59E6}"/>
              </a:ext>
            </a:extLst>
          </p:cNvPr>
          <p:cNvSpPr txBox="1"/>
          <p:nvPr/>
        </p:nvSpPr>
        <p:spPr>
          <a:xfrm>
            <a:off x="2660115" y="3045403"/>
            <a:ext cx="609442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protected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_product;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34750A-0749-63B7-DFA5-A93C9808446A}"/>
              </a:ext>
            </a:extLst>
          </p:cNvPr>
          <p:cNvSpPr txBox="1"/>
          <p:nvPr/>
        </p:nvSpPr>
        <p:spPr>
          <a:xfrm>
            <a:off x="6950119" y="4791700"/>
            <a:ext cx="516353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(_product == 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_product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_product;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UA" dirty="0"/>
          </a:p>
        </p:txBody>
      </p:sp>
      <p:pic>
        <p:nvPicPr>
          <p:cNvPr id="5" name="Рисунок 4" descr="Зображення, що містить земля, ссавець, гризун&#10;&#10;Автоматично згенерований опис">
            <a:extLst>
              <a:ext uri="{FF2B5EF4-FFF2-40B4-BE49-F238E27FC236}">
                <a16:creationId xmlns:a16="http://schemas.microsoft.com/office/drawing/2014/main" id="{B5C50337-9DF4-52D3-BF95-D7A2AA053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6270" y="400727"/>
            <a:ext cx="1504273" cy="15042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7B30A-4CD4-F7FD-36AF-9C9A30952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48890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DBA66E-4C46-95C3-3264-C50392B45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err="1"/>
              <a:t>Узагальнене</a:t>
            </a:r>
            <a:r>
              <a:rPr lang="ru-RU" dirty="0"/>
              <a:t> </a:t>
            </a:r>
            <a:r>
              <a:rPr lang="ru-RU" dirty="0" err="1"/>
              <a:t>програмування</a:t>
            </a:r>
            <a:r>
              <a:rPr lang="ru-RU" dirty="0"/>
              <a:t> для </a:t>
            </a:r>
            <a:r>
              <a:rPr lang="ru-RU" dirty="0" err="1"/>
              <a:t>уникнення</a:t>
            </a:r>
            <a:r>
              <a:rPr lang="ru-RU" dirty="0"/>
              <a:t> </a:t>
            </a:r>
            <a:r>
              <a:rPr lang="ru-RU" dirty="0" err="1"/>
              <a:t>наслідування</a:t>
            </a:r>
            <a:br>
              <a:rPr lang="ru-UA" dirty="0"/>
            </a:b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8CCA84A-59D6-69FF-88BE-B1915C8C7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Припустимо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у </a:t>
            </a:r>
            <a:r>
              <a:rPr lang="ru-RU" dirty="0" err="1"/>
              <a:t>фреймворці</a:t>
            </a:r>
            <a:r>
              <a:rPr lang="ru-RU" dirty="0"/>
              <a:t> </a:t>
            </a:r>
            <a:r>
              <a:rPr lang="ru-RU" dirty="0" err="1"/>
              <a:t>міститиметься</a:t>
            </a:r>
            <a:r>
              <a:rPr lang="ru-RU" dirty="0"/>
              <a:t> </a:t>
            </a:r>
            <a:r>
              <a:rPr lang="ru-RU" dirty="0" err="1"/>
              <a:t>наступний</a:t>
            </a:r>
            <a:r>
              <a:rPr lang="ru-RU" dirty="0"/>
              <a:t> код: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729F6D-5058-1F32-6961-7BC7AE05E669}"/>
              </a:ext>
            </a:extLst>
          </p:cNvPr>
          <p:cNvSpPr txBox="1"/>
          <p:nvPr/>
        </p:nvSpPr>
        <p:spPr>
          <a:xfrm>
            <a:off x="2811545" y="2799613"/>
            <a:ext cx="60944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 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//like Application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D40C4E-6D65-98FD-7AE5-818465F6E1BF}"/>
              </a:ext>
            </a:extLst>
          </p:cNvPr>
          <p:cNvSpPr txBox="1"/>
          <p:nvPr/>
        </p:nvSpPr>
        <p:spPr>
          <a:xfrm>
            <a:off x="5410184" y="4268911"/>
            <a:ext cx="609442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template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typename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TheProduct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StandardCreator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TheProduct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pic>
        <p:nvPicPr>
          <p:cNvPr id="6" name="Рисунок 5" descr="Зображення, що містить ссавець, коричневий, гризун&#10;&#10;Автоматично згенерований опис">
            <a:extLst>
              <a:ext uri="{FF2B5EF4-FFF2-40B4-BE49-F238E27FC236}">
                <a16:creationId xmlns:a16="http://schemas.microsoft.com/office/drawing/2014/main" id="{C01A93D4-3ECD-28ED-8E98-5A6ADC80D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1" y="4397727"/>
            <a:ext cx="2288373" cy="22883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EC4A1-5D39-221A-050D-5816DD156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16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810353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72035A-AE51-FC7E-0E97-1EE00E0A1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Клієнтський</a:t>
            </a:r>
            <a:r>
              <a:rPr lang="ru-RU" dirty="0"/>
              <a:t> код: «</a:t>
            </a:r>
            <a:r>
              <a:rPr lang="ru-RU" dirty="0" err="1"/>
              <a:t>всього</a:t>
            </a:r>
            <a:r>
              <a:rPr lang="ru-RU" dirty="0"/>
              <a:t> </a:t>
            </a:r>
            <a:r>
              <a:rPr lang="ru-RU" dirty="0" err="1"/>
              <a:t>лише</a:t>
            </a:r>
            <a:r>
              <a:rPr lang="ru-RU" dirty="0"/>
              <a:t>…»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BD125C4-F051-8B75-5CA9-22143F28B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Клієнту</a:t>
            </a:r>
            <a:r>
              <a:rPr lang="ru-RU" dirty="0"/>
              <a:t> </a:t>
            </a:r>
            <a:r>
              <a:rPr lang="ru-RU" dirty="0" err="1"/>
              <a:t>досить</a:t>
            </a:r>
            <a:r>
              <a:rPr lang="ru-RU" dirty="0"/>
              <a:t> просто </a:t>
            </a:r>
            <a:r>
              <a:rPr lang="ru-RU" dirty="0" err="1"/>
              <a:t>визначити</a:t>
            </a:r>
            <a:r>
              <a:rPr lang="ru-RU" dirty="0"/>
              <a:t> </a:t>
            </a:r>
            <a:r>
              <a:rPr lang="ru-RU" dirty="0" err="1"/>
              <a:t>свій</a:t>
            </a:r>
            <a:r>
              <a:rPr lang="ru-RU" dirty="0"/>
              <a:t> продукт та </a:t>
            </a:r>
            <a:r>
              <a:rPr lang="ru-RU" dirty="0" err="1"/>
              <a:t>спеціалізувати</a:t>
            </a:r>
            <a:r>
              <a:rPr lang="ru-RU" dirty="0"/>
              <a:t> ним </a:t>
            </a:r>
            <a:r>
              <a:rPr lang="ru-RU" dirty="0" err="1"/>
              <a:t>шаблонний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 </a:t>
            </a:r>
            <a:r>
              <a:rPr lang="en-US" dirty="0"/>
              <a:t>Creator (</a:t>
            </a:r>
            <a:r>
              <a:rPr lang="ru-RU" dirty="0" err="1"/>
              <a:t>аналогія</a:t>
            </a:r>
            <a:r>
              <a:rPr lang="ru-RU" dirty="0"/>
              <a:t> з </a:t>
            </a:r>
            <a:r>
              <a:rPr lang="en-US" dirty="0"/>
              <a:t>Application)</a:t>
            </a:r>
            <a:r>
              <a:rPr lang="ru-RU" dirty="0"/>
              <a:t>, </a:t>
            </a:r>
            <a:r>
              <a:rPr lang="ru-RU" dirty="0" err="1"/>
              <a:t>наявний</a:t>
            </a:r>
            <a:r>
              <a:rPr lang="ru-RU" dirty="0"/>
              <a:t> у </a:t>
            </a:r>
            <a:r>
              <a:rPr lang="ru-RU" dirty="0" err="1"/>
              <a:t>фреймворці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936370-D77C-72CA-03E7-F56452C2F6C7}"/>
              </a:ext>
            </a:extLst>
          </p:cNvPr>
          <p:cNvSpPr txBox="1"/>
          <p:nvPr/>
        </p:nvSpPr>
        <p:spPr>
          <a:xfrm>
            <a:off x="2802119" y="3510564"/>
            <a:ext cx="609442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ru-UA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 ...</a:t>
            </a:r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666063-5F94-B358-F950-234A905702AB}"/>
              </a:ext>
            </a:extLst>
          </p:cNvPr>
          <p:cNvSpPr txBox="1"/>
          <p:nvPr/>
        </p:nvSpPr>
        <p:spPr>
          <a:xfrm>
            <a:off x="2802119" y="4987892"/>
            <a:ext cx="84911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MyProductStandardCreator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</a:rPr>
              <a:t>		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StandardCreator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  <a:endParaRPr lang="ru-UA" dirty="0"/>
          </a:p>
        </p:txBody>
      </p:sp>
      <p:pic>
        <p:nvPicPr>
          <p:cNvPr id="6" name="Рисунок 5" descr="Зображення, що містить земля, надворі, ссавець, гризун&#10;&#10;Автоматично згенерований опис">
            <a:extLst>
              <a:ext uri="{FF2B5EF4-FFF2-40B4-BE49-F238E27FC236}">
                <a16:creationId xmlns:a16="http://schemas.microsoft.com/office/drawing/2014/main" id="{E12345E9-3444-861A-C974-3CF0A08FD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0522" y="3321895"/>
            <a:ext cx="2840115" cy="281792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E53360-3554-BFD0-3E26-AF7C4879F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17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96602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7F90DA-67D7-B90B-47F8-B27CE9591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030324" cy="1280890"/>
          </a:xfrm>
        </p:spPr>
        <p:txBody>
          <a:bodyPr/>
          <a:lstStyle/>
          <a:p>
            <a:r>
              <a:rPr lang="ru-RU" dirty="0" err="1"/>
              <a:t>Чи</a:t>
            </a:r>
            <a:r>
              <a:rPr lang="ru-RU" dirty="0"/>
              <a:t> </a:t>
            </a:r>
            <a:r>
              <a:rPr lang="ru-RU" dirty="0" err="1"/>
              <a:t>знайшли</a:t>
            </a:r>
            <a:r>
              <a:rPr lang="ru-RU" dirty="0"/>
              <a:t> ми </a:t>
            </a:r>
            <a:r>
              <a:rPr lang="ru-RU" dirty="0" err="1"/>
              <a:t>рішення</a:t>
            </a:r>
            <a:r>
              <a:rPr lang="ru-RU" dirty="0"/>
              <a:t> до проблем?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613264A-EBBF-8710-CBAA-0915692D1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2061328"/>
          </a:xfrm>
        </p:spPr>
        <p:txBody>
          <a:bodyPr/>
          <a:lstStyle/>
          <a:p>
            <a:r>
              <a:rPr lang="ru-RU" dirty="0" err="1">
                <a:solidFill>
                  <a:srgbClr val="FFC000"/>
                </a:solidFill>
              </a:rPr>
              <a:t>Менша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залежність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між</a:t>
            </a:r>
            <a:r>
              <a:rPr lang="ru-RU" dirty="0">
                <a:solidFill>
                  <a:srgbClr val="FFC000"/>
                </a:solidFill>
              </a:rPr>
              <a:t> типами-</a:t>
            </a:r>
            <a:r>
              <a:rPr lang="ru-RU" dirty="0" err="1">
                <a:solidFill>
                  <a:srgbClr val="FFC000"/>
                </a:solidFill>
              </a:rPr>
              <a:t>користувачами</a:t>
            </a:r>
            <a:r>
              <a:rPr lang="ru-RU" dirty="0">
                <a:solidFill>
                  <a:srgbClr val="FFC000"/>
                </a:solidFill>
              </a:rPr>
              <a:t> та типами-продуктами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або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повна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ізоляція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останніх</a:t>
            </a:r>
            <a:endParaRPr lang="ru-RU" dirty="0">
              <a:solidFill>
                <a:srgbClr val="FFC000"/>
              </a:solidFill>
            </a:endParaRPr>
          </a:p>
          <a:p>
            <a:r>
              <a:rPr lang="ru-RU" dirty="0">
                <a:solidFill>
                  <a:srgbClr val="FF0000"/>
                </a:solidFill>
              </a:rPr>
              <a:t>Не </a:t>
            </a:r>
            <a:r>
              <a:rPr lang="ru-RU" dirty="0" err="1">
                <a:solidFill>
                  <a:srgbClr val="FF0000"/>
                </a:solidFill>
              </a:rPr>
              <a:t>передбачено</a:t>
            </a:r>
            <a:r>
              <a:rPr lang="ru-RU" dirty="0">
                <a:solidFill>
                  <a:srgbClr val="FF0000"/>
                </a:solidFill>
              </a:rPr>
              <a:t> проблему: </a:t>
            </a:r>
            <a:r>
              <a:rPr lang="ru-RU" dirty="0" err="1">
                <a:solidFill>
                  <a:srgbClr val="FF0000"/>
                </a:solidFill>
              </a:rPr>
              <a:t>що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робити</a:t>
            </a:r>
            <a:r>
              <a:rPr lang="ru-RU" dirty="0">
                <a:solidFill>
                  <a:srgbClr val="FF0000"/>
                </a:solidFill>
              </a:rPr>
              <a:t> у </a:t>
            </a:r>
            <a:r>
              <a:rPr lang="ru-RU" dirty="0" err="1">
                <a:solidFill>
                  <a:srgbClr val="FF0000"/>
                </a:solidFill>
              </a:rPr>
              <a:t>випадку</a:t>
            </a:r>
            <a:r>
              <a:rPr lang="ru-RU" dirty="0">
                <a:solidFill>
                  <a:srgbClr val="FF0000"/>
                </a:solidFill>
              </a:rPr>
              <a:t>, коли </a:t>
            </a:r>
            <a:r>
              <a:rPr lang="ru-RU" dirty="0" err="1">
                <a:solidFill>
                  <a:srgbClr val="FF0000"/>
                </a:solidFill>
              </a:rPr>
              <a:t>користувач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захоче</a:t>
            </a:r>
            <a:r>
              <a:rPr lang="ru-RU" dirty="0">
                <a:solidFill>
                  <a:srgbClr val="FF0000"/>
                </a:solidFill>
              </a:rPr>
              <a:t>, </a:t>
            </a:r>
            <a:r>
              <a:rPr lang="ru-RU" dirty="0" err="1">
                <a:solidFill>
                  <a:srgbClr val="FF0000"/>
                </a:solidFill>
              </a:rPr>
              <a:t>щоб</a:t>
            </a:r>
            <a:r>
              <a:rPr lang="ru-RU" dirty="0">
                <a:solidFill>
                  <a:srgbClr val="FF0000"/>
                </a:solidFill>
              </a:rPr>
              <a:t> один </a:t>
            </a:r>
            <a:r>
              <a:rPr lang="ru-RU" dirty="0" err="1">
                <a:solidFill>
                  <a:srgbClr val="FF0000"/>
                </a:solidFill>
              </a:rPr>
              <a:t>застосунок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міг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працювати</a:t>
            </a:r>
            <a:r>
              <a:rPr lang="ru-RU" dirty="0">
                <a:solidFill>
                  <a:srgbClr val="FF0000"/>
                </a:solidFill>
              </a:rPr>
              <a:t> з РІЗНИМИ типами </a:t>
            </a:r>
            <a:r>
              <a:rPr lang="ru-RU" dirty="0" err="1">
                <a:solidFill>
                  <a:srgbClr val="FF0000"/>
                </a:solidFill>
              </a:rPr>
              <a:t>документів</a:t>
            </a:r>
            <a:r>
              <a:rPr lang="ru-RU" dirty="0">
                <a:solidFill>
                  <a:srgbClr val="FF0000"/>
                </a:solidFill>
              </a:rPr>
              <a:t>?</a:t>
            </a:r>
            <a:endParaRPr lang="ru-RU" sz="1400" dirty="0">
              <a:solidFill>
                <a:srgbClr val="FF0000"/>
              </a:solidFill>
            </a:endParaRPr>
          </a:p>
          <a:p>
            <a:endParaRPr lang="ru-U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DBEAA3-B83E-C31A-C1C2-9FC4811A0B31}"/>
              </a:ext>
            </a:extLst>
          </p:cNvPr>
          <p:cNvSpPr txBox="1"/>
          <p:nvPr/>
        </p:nvSpPr>
        <p:spPr>
          <a:xfrm>
            <a:off x="4290767" y="4521552"/>
            <a:ext cx="361046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/>
              <a:t>Аж </a:t>
            </a:r>
            <a:r>
              <a:rPr lang="ru-RU" sz="6600" dirty="0" err="1"/>
              <a:t>ніяк</a:t>
            </a:r>
            <a:r>
              <a:rPr lang="ru-RU" sz="6600" dirty="0"/>
              <a:t>!</a:t>
            </a:r>
            <a:endParaRPr lang="ru-UA" sz="6600" dirty="0"/>
          </a:p>
        </p:txBody>
      </p:sp>
      <p:pic>
        <p:nvPicPr>
          <p:cNvPr id="5" name="Рисунок 4" descr="Зображення, що містить ссавець, надворі, дивиться, гризун&#10;&#10;Автоматично згенерований опис">
            <a:extLst>
              <a:ext uri="{FF2B5EF4-FFF2-40B4-BE49-F238E27FC236}">
                <a16:creationId xmlns:a16="http://schemas.microsoft.com/office/drawing/2014/main" id="{9D54B41E-8FD8-F81E-39EC-216CA0DB4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331" y="4027212"/>
            <a:ext cx="2379482" cy="237948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B990EF-6D55-69A1-6C05-465E7CA6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4147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1DC15F-FD73-4415-B16D-BCC775E02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Параметризовані</a:t>
            </a:r>
            <a:r>
              <a:rPr lang="ru-RU" dirty="0"/>
              <a:t> </a:t>
            </a:r>
            <a:r>
              <a:rPr lang="ru-RU" dirty="0" err="1"/>
              <a:t>фабричні</a:t>
            </a:r>
            <a:r>
              <a:rPr lang="ru-RU" dirty="0"/>
              <a:t> </a:t>
            </a:r>
            <a:r>
              <a:rPr lang="ru-RU" dirty="0" err="1"/>
              <a:t>методи</a:t>
            </a:r>
            <a:br>
              <a:rPr lang="ru-UA" dirty="0"/>
            </a:b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E9BE30BF-368F-CDE5-D022-9FEE07AD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882977"/>
          </a:xfrm>
        </p:spPr>
        <p:txBody>
          <a:bodyPr/>
          <a:lstStyle/>
          <a:p>
            <a:r>
              <a:rPr lang="ru-RU" dirty="0" err="1"/>
              <a:t>Додамо</a:t>
            </a:r>
            <a:r>
              <a:rPr lang="ru-RU" dirty="0"/>
              <a:t> до фабричного методу параметр-</a:t>
            </a:r>
            <a:r>
              <a:rPr lang="ru-RU" dirty="0" err="1"/>
              <a:t>ідентифікатор</a:t>
            </a:r>
            <a:r>
              <a:rPr lang="ru-RU" dirty="0"/>
              <a:t>, </a:t>
            </a:r>
            <a:r>
              <a:rPr lang="ru-RU" dirty="0" err="1"/>
              <a:t>яким</a:t>
            </a:r>
            <a:r>
              <a:rPr lang="ru-RU" dirty="0"/>
              <a:t> </a:t>
            </a:r>
            <a:r>
              <a:rPr lang="ru-RU" dirty="0" err="1"/>
              <a:t>будемо</a:t>
            </a:r>
            <a:r>
              <a:rPr lang="ru-RU" dirty="0"/>
              <a:t> </a:t>
            </a:r>
            <a:r>
              <a:rPr lang="ru-RU" dirty="0" err="1"/>
              <a:t>вказувати</a:t>
            </a:r>
            <a:r>
              <a:rPr lang="ru-RU" dirty="0"/>
              <a:t> </a:t>
            </a:r>
            <a:r>
              <a:rPr lang="ru-RU" dirty="0" err="1"/>
              <a:t>ззовні</a:t>
            </a:r>
            <a:r>
              <a:rPr lang="ru-RU" dirty="0"/>
              <a:t>, продукт </a:t>
            </a:r>
            <a:r>
              <a:rPr lang="ru-RU" dirty="0" err="1"/>
              <a:t>якого</a:t>
            </a:r>
            <a:r>
              <a:rPr lang="ru-RU" dirty="0"/>
              <a:t> типу ми </a:t>
            </a:r>
            <a:r>
              <a:rPr lang="ru-RU" dirty="0" err="1"/>
              <a:t>хочемо</a:t>
            </a:r>
            <a:r>
              <a:rPr lang="ru-RU" dirty="0"/>
              <a:t> </a:t>
            </a:r>
            <a:r>
              <a:rPr lang="ru-RU" dirty="0" err="1"/>
              <a:t>створити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6A756-F371-A1D5-315E-641E10E20E23}"/>
              </a:ext>
            </a:extLst>
          </p:cNvPr>
          <p:cNvSpPr txBox="1"/>
          <p:nvPr/>
        </p:nvSpPr>
        <p:spPr>
          <a:xfrm>
            <a:off x="2702334" y="3207469"/>
            <a:ext cx="21241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enum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MINE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YOURS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THEIRS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0A799E-804D-FD70-2043-631116A3013E}"/>
              </a:ext>
            </a:extLst>
          </p:cNvPr>
          <p:cNvSpPr txBox="1"/>
          <p:nvPr/>
        </p:nvSpPr>
        <p:spPr>
          <a:xfrm>
            <a:off x="5015060" y="3200398"/>
            <a:ext cx="71769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Create(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MINE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 </a:t>
            </a:r>
          </a:p>
          <a:p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</a:rPr>
              <a:t>		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YOURS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</a:p>
          <a:p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</a:rPr>
              <a:t>		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YourProduct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 repeat for remaining products...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 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3EF9E0-6C99-CED6-B51D-35AE29213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19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54834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A0E376-1C72-D0EC-35F2-50D4E43D4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Зачин </a:t>
            </a:r>
            <a:r>
              <a:rPr lang="ru-RU" dirty="0" err="1"/>
              <a:t>великої</a:t>
            </a:r>
            <a:r>
              <a:rPr lang="ru-RU" dirty="0"/>
              <a:t> </a:t>
            </a:r>
            <a:r>
              <a:rPr lang="ru-RU" dirty="0" err="1"/>
              <a:t>епіки</a:t>
            </a:r>
            <a:r>
              <a:rPr lang="ru-RU" dirty="0"/>
              <a:t> фабрик…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C00C097-57BC-95FD-1963-B724D6E41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Чому</a:t>
            </a:r>
            <a:r>
              <a:rPr lang="ru-RU" dirty="0"/>
              <a:t> конструктор не </a:t>
            </a:r>
            <a:r>
              <a:rPr lang="ru-RU" dirty="0" err="1"/>
              <a:t>може</a:t>
            </a:r>
            <a:r>
              <a:rPr lang="ru-RU" dirty="0"/>
              <a:t> бути </a:t>
            </a:r>
            <a:r>
              <a:rPr lang="ru-RU" dirty="0" err="1"/>
              <a:t>віртуальним</a:t>
            </a:r>
            <a:r>
              <a:rPr lang="ru-RU" dirty="0"/>
              <a:t>?</a:t>
            </a:r>
          </a:p>
          <a:p>
            <a:r>
              <a:rPr lang="ru-RU" dirty="0" err="1"/>
              <a:t>Бо</a:t>
            </a:r>
            <a:r>
              <a:rPr lang="ru-RU" dirty="0"/>
              <a:t> </a:t>
            </a:r>
            <a:r>
              <a:rPr lang="ru-RU" strike="sngStrike" dirty="0"/>
              <a:t>так сказав Страуструп </a:t>
            </a:r>
            <a:r>
              <a:rPr lang="ru-RU" dirty="0"/>
              <a:t>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так </a:t>
            </a:r>
            <a:r>
              <a:rPr lang="ru-RU" dirty="0" err="1">
                <a:solidFill>
                  <a:schemeClr val="accent6">
                    <a:lumMod val="75000"/>
                  </a:schemeClr>
                </a:solidFill>
              </a:rPr>
              <a:t>влаштована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 С++!</a:t>
            </a:r>
          </a:p>
          <a:p>
            <a:pPr marL="0" indent="0">
              <a:buNone/>
            </a:pP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 algn="r">
              <a:buNone/>
            </a:pPr>
            <a:r>
              <a:rPr lang="en-US" dirty="0"/>
              <a:t>A virtual call is a mechanism to get work done given partial information. In particular, "virtual" allows us to call a function knowing only an interfaces and not the exact type of the object. To create an object you need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complete information</a:t>
            </a:r>
            <a:r>
              <a:rPr lang="en-US" dirty="0"/>
              <a:t>. In particular, you need to know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exact type </a:t>
            </a:r>
            <a:r>
              <a:rPr lang="en-US" dirty="0"/>
              <a:t>of what you want to create. Consequently, a "call to a constructor" cannot be virtual.</a:t>
            </a:r>
            <a:endParaRPr lang="ru-RU" dirty="0"/>
          </a:p>
          <a:p>
            <a:pPr marL="0" indent="0" algn="r">
              <a:buNone/>
            </a:pPr>
            <a:r>
              <a:rPr lang="en-US" dirty="0"/>
              <a:t>Bjarne </a:t>
            </a:r>
            <a:r>
              <a:rPr lang="en-US" dirty="0" err="1"/>
              <a:t>Stroustrup</a:t>
            </a:r>
            <a:r>
              <a:rPr lang="en-US" dirty="0"/>
              <a:t> 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AE1E8E-2FBA-8815-DC6F-FC9161B56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13961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43656B-939F-0633-AFCC-471E5A37B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Конкретний</a:t>
            </a:r>
            <a:r>
              <a:rPr lang="ru-RU" dirty="0"/>
              <a:t> </a:t>
            </a:r>
            <a:r>
              <a:rPr lang="en-US" dirty="0"/>
              <a:t>Creator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23CE9F3-9613-2A82-D2DB-3E1FC2C4C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Реалізація</a:t>
            </a:r>
            <a:r>
              <a:rPr lang="ru-RU" dirty="0"/>
              <a:t> </a:t>
            </a:r>
            <a:r>
              <a:rPr lang="ru-RU" dirty="0" err="1"/>
              <a:t>створеного</a:t>
            </a:r>
            <a:r>
              <a:rPr lang="ru-RU" dirty="0"/>
              <a:t> </a:t>
            </a:r>
            <a:r>
              <a:rPr lang="ru-RU" dirty="0" err="1"/>
              <a:t>інтерфейсу</a:t>
            </a:r>
            <a:r>
              <a:rPr lang="ru-RU" dirty="0"/>
              <a:t> </a:t>
            </a:r>
            <a:r>
              <a:rPr lang="ru-RU" dirty="0" err="1"/>
              <a:t>дозволяє</a:t>
            </a:r>
            <a:r>
              <a:rPr lang="ru-RU" dirty="0"/>
              <a:t> </a:t>
            </a:r>
            <a:r>
              <a:rPr lang="ru-RU" dirty="0" err="1"/>
              <a:t>розшириту</a:t>
            </a:r>
            <a:r>
              <a:rPr lang="ru-RU" dirty="0"/>
              <a:t> </a:t>
            </a:r>
            <a:r>
              <a:rPr lang="ru-RU" dirty="0" err="1"/>
              <a:t>наявну</a:t>
            </a:r>
            <a:r>
              <a:rPr lang="ru-RU" dirty="0"/>
              <a:t> </a:t>
            </a:r>
            <a:r>
              <a:rPr lang="ru-RU" dirty="0" err="1"/>
              <a:t>віртуальну</a:t>
            </a:r>
            <a:r>
              <a:rPr lang="ru-RU" dirty="0"/>
              <a:t> </a:t>
            </a:r>
            <a:r>
              <a:rPr lang="ru-RU" dirty="0" err="1"/>
              <a:t>функцію</a:t>
            </a:r>
            <a:r>
              <a:rPr lang="ru-RU" dirty="0"/>
              <a:t> </a:t>
            </a:r>
            <a:r>
              <a:rPr lang="en-US" dirty="0"/>
              <a:t>Create: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BD6B09-75F3-EFB6-CAEA-891BEE2E864C}"/>
              </a:ext>
            </a:extLst>
          </p:cNvPr>
          <p:cNvSpPr txBox="1"/>
          <p:nvPr/>
        </p:nvSpPr>
        <p:spPr>
          <a:xfrm>
            <a:off x="2589212" y="3371568"/>
            <a:ext cx="89154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Create(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YOURS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MINE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YourProduct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 N.B.: switched YOURS and MINE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THEIRS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TheirProduct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::Create(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// called if all others fail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4BB56D-5BCD-5926-2780-60AAF66BD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20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986005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1B8353-5E82-A455-E603-FDFE76671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Здається</a:t>
            </a:r>
            <a:r>
              <a:rPr lang="ru-RU" dirty="0"/>
              <a:t>, </a:t>
            </a:r>
            <a:r>
              <a:rPr lang="ru-RU" dirty="0" err="1"/>
              <a:t>вдалося</a:t>
            </a:r>
            <a:r>
              <a:rPr lang="ru-RU" dirty="0"/>
              <a:t>!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D9B778D6-246D-101A-5D1A-79B37D7AD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6643" y="1905000"/>
            <a:ext cx="8915400" cy="3777622"/>
          </a:xfrm>
        </p:spPr>
        <p:txBody>
          <a:bodyPr/>
          <a:lstStyle/>
          <a:p>
            <a:r>
              <a:rPr lang="ru-RU" strike="sngStrike" dirty="0">
                <a:solidFill>
                  <a:srgbClr val="FF0000"/>
                </a:solidFill>
              </a:rPr>
              <a:t>Не </a:t>
            </a:r>
            <a:r>
              <a:rPr lang="ru-RU" strike="sngStrike" dirty="0" err="1">
                <a:solidFill>
                  <a:srgbClr val="FF0000"/>
                </a:solidFill>
              </a:rPr>
              <a:t>передбачено</a:t>
            </a:r>
            <a:r>
              <a:rPr lang="ru-RU" strike="sngStrike" dirty="0">
                <a:solidFill>
                  <a:srgbClr val="FF0000"/>
                </a:solidFill>
              </a:rPr>
              <a:t> проблему: </a:t>
            </a:r>
            <a:r>
              <a:rPr lang="ru-RU" strike="sngStrike" dirty="0" err="1">
                <a:solidFill>
                  <a:srgbClr val="FF0000"/>
                </a:solidFill>
              </a:rPr>
              <a:t>що</a:t>
            </a:r>
            <a:r>
              <a:rPr lang="ru-RU" strike="sngStrike" dirty="0">
                <a:solidFill>
                  <a:srgbClr val="FF0000"/>
                </a:solidFill>
              </a:rPr>
              <a:t> </a:t>
            </a:r>
            <a:r>
              <a:rPr lang="ru-RU" strike="sngStrike" dirty="0" err="1">
                <a:solidFill>
                  <a:srgbClr val="FF0000"/>
                </a:solidFill>
              </a:rPr>
              <a:t>робити</a:t>
            </a:r>
            <a:r>
              <a:rPr lang="ru-RU" strike="sngStrike" dirty="0">
                <a:solidFill>
                  <a:srgbClr val="FF0000"/>
                </a:solidFill>
              </a:rPr>
              <a:t> у </a:t>
            </a:r>
            <a:r>
              <a:rPr lang="ru-RU" strike="sngStrike" dirty="0" err="1">
                <a:solidFill>
                  <a:srgbClr val="FF0000"/>
                </a:solidFill>
              </a:rPr>
              <a:t>випадку</a:t>
            </a:r>
            <a:r>
              <a:rPr lang="ru-RU" strike="sngStrike" dirty="0">
                <a:solidFill>
                  <a:srgbClr val="FF0000"/>
                </a:solidFill>
              </a:rPr>
              <a:t>, коли </a:t>
            </a:r>
            <a:r>
              <a:rPr lang="ru-RU" strike="sngStrike" dirty="0" err="1">
                <a:solidFill>
                  <a:srgbClr val="FF0000"/>
                </a:solidFill>
              </a:rPr>
              <a:t>користувач</a:t>
            </a:r>
            <a:r>
              <a:rPr lang="ru-RU" strike="sngStrike" dirty="0">
                <a:solidFill>
                  <a:srgbClr val="FF0000"/>
                </a:solidFill>
              </a:rPr>
              <a:t> </a:t>
            </a:r>
            <a:r>
              <a:rPr lang="ru-RU" strike="sngStrike" dirty="0" err="1">
                <a:solidFill>
                  <a:srgbClr val="FF0000"/>
                </a:solidFill>
              </a:rPr>
              <a:t>захоче</a:t>
            </a:r>
            <a:r>
              <a:rPr lang="ru-RU" strike="sngStrike" dirty="0">
                <a:solidFill>
                  <a:srgbClr val="FF0000"/>
                </a:solidFill>
              </a:rPr>
              <a:t>, </a:t>
            </a:r>
            <a:r>
              <a:rPr lang="ru-RU" strike="sngStrike" dirty="0" err="1">
                <a:solidFill>
                  <a:srgbClr val="FF0000"/>
                </a:solidFill>
              </a:rPr>
              <a:t>щоб</a:t>
            </a:r>
            <a:r>
              <a:rPr lang="ru-RU" strike="sngStrike" dirty="0">
                <a:solidFill>
                  <a:srgbClr val="FF0000"/>
                </a:solidFill>
              </a:rPr>
              <a:t> один </a:t>
            </a:r>
            <a:r>
              <a:rPr lang="ru-RU" strike="sngStrike" dirty="0" err="1">
                <a:solidFill>
                  <a:srgbClr val="FF0000"/>
                </a:solidFill>
              </a:rPr>
              <a:t>застосунок</a:t>
            </a:r>
            <a:r>
              <a:rPr lang="ru-RU" strike="sngStrike" dirty="0">
                <a:solidFill>
                  <a:srgbClr val="FF0000"/>
                </a:solidFill>
              </a:rPr>
              <a:t> </a:t>
            </a:r>
            <a:r>
              <a:rPr lang="ru-RU" strike="sngStrike" dirty="0" err="1">
                <a:solidFill>
                  <a:srgbClr val="FF0000"/>
                </a:solidFill>
              </a:rPr>
              <a:t>міг</a:t>
            </a:r>
            <a:r>
              <a:rPr lang="ru-RU" strike="sngStrike" dirty="0">
                <a:solidFill>
                  <a:srgbClr val="FF0000"/>
                </a:solidFill>
              </a:rPr>
              <a:t> </a:t>
            </a:r>
            <a:r>
              <a:rPr lang="ru-RU" strike="sngStrike" dirty="0" err="1">
                <a:solidFill>
                  <a:srgbClr val="FF0000"/>
                </a:solidFill>
              </a:rPr>
              <a:t>працювати</a:t>
            </a:r>
            <a:r>
              <a:rPr lang="ru-RU" strike="sngStrike" dirty="0">
                <a:solidFill>
                  <a:srgbClr val="FF0000"/>
                </a:solidFill>
              </a:rPr>
              <a:t> з РІЗНИМИ типами </a:t>
            </a:r>
            <a:r>
              <a:rPr lang="ru-RU" strike="sngStrike" dirty="0" err="1">
                <a:solidFill>
                  <a:srgbClr val="FF0000"/>
                </a:solidFill>
              </a:rPr>
              <a:t>документів</a:t>
            </a:r>
            <a:r>
              <a:rPr lang="ru-RU" strike="sngStrike" dirty="0">
                <a:solidFill>
                  <a:srgbClr val="FF0000"/>
                </a:solidFill>
              </a:rPr>
              <a:t>?</a:t>
            </a:r>
          </a:p>
          <a:p>
            <a:r>
              <a:rPr lang="ru-RU" dirty="0" err="1">
                <a:solidFill>
                  <a:srgbClr val="00B050"/>
                </a:solidFill>
              </a:rPr>
              <a:t>Тепер</a:t>
            </a:r>
            <a:r>
              <a:rPr lang="ru-RU" dirty="0">
                <a:solidFill>
                  <a:srgbClr val="00B050"/>
                </a:solidFill>
              </a:rPr>
              <a:t> ми </a:t>
            </a:r>
            <a:r>
              <a:rPr lang="ru-RU" dirty="0" err="1">
                <a:solidFill>
                  <a:srgbClr val="00B050"/>
                </a:solidFill>
              </a:rPr>
              <a:t>можемо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працювати</a:t>
            </a:r>
            <a:r>
              <a:rPr lang="ru-RU" dirty="0">
                <a:solidFill>
                  <a:srgbClr val="00B050"/>
                </a:solidFill>
              </a:rPr>
              <a:t> з </a:t>
            </a:r>
            <a:r>
              <a:rPr lang="ru-RU" dirty="0" err="1">
                <a:solidFill>
                  <a:srgbClr val="00B050"/>
                </a:solidFill>
              </a:rPr>
              <a:t>різними</a:t>
            </a:r>
            <a:r>
              <a:rPr lang="ru-RU" dirty="0">
                <a:solidFill>
                  <a:srgbClr val="00B050"/>
                </a:solidFill>
              </a:rPr>
              <a:t> типами </a:t>
            </a:r>
            <a:r>
              <a:rPr lang="ru-RU" dirty="0" err="1">
                <a:solidFill>
                  <a:srgbClr val="00B050"/>
                </a:solidFill>
              </a:rPr>
              <a:t>продуктів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одночасно</a:t>
            </a:r>
            <a:r>
              <a:rPr lang="ru-RU" dirty="0">
                <a:solidFill>
                  <a:srgbClr val="00B050"/>
                </a:solidFill>
              </a:rPr>
              <a:t>.</a:t>
            </a:r>
          </a:p>
          <a:p>
            <a:r>
              <a:rPr lang="ru-RU" dirty="0">
                <a:solidFill>
                  <a:srgbClr val="00B050"/>
                </a:solidFill>
              </a:rPr>
              <a:t>До того ж, зараз ми </a:t>
            </a:r>
            <a:r>
              <a:rPr lang="ru-RU" dirty="0" err="1">
                <a:solidFill>
                  <a:srgbClr val="00B050"/>
                </a:solidFill>
              </a:rPr>
              <a:t>визначаємо</a:t>
            </a:r>
            <a:r>
              <a:rPr lang="ru-RU" dirty="0">
                <a:solidFill>
                  <a:srgbClr val="00B050"/>
                </a:solidFill>
              </a:rPr>
              <a:t>, </a:t>
            </a:r>
            <a:r>
              <a:rPr lang="ru-RU" dirty="0" err="1">
                <a:solidFill>
                  <a:srgbClr val="00B050"/>
                </a:solidFill>
              </a:rPr>
              <a:t>який</a:t>
            </a:r>
            <a:r>
              <a:rPr lang="ru-RU" dirty="0">
                <a:solidFill>
                  <a:srgbClr val="00B050"/>
                </a:solidFill>
              </a:rPr>
              <a:t> продукт буде створено,               </a:t>
            </a:r>
            <a:r>
              <a:rPr lang="ru-RU" dirty="0">
                <a:solidFill>
                  <a:srgbClr val="00B050"/>
                </a:solidFill>
                <a:highlight>
                  <a:srgbClr val="FFFF00"/>
                </a:highlight>
              </a:rPr>
              <a:t>НА ЕТАПІ ВИКОНАННЯ</a:t>
            </a:r>
            <a:r>
              <a:rPr lang="ru-RU" dirty="0">
                <a:solidFill>
                  <a:srgbClr val="00B050"/>
                </a:solidFill>
              </a:rPr>
              <a:t>, а не на </a:t>
            </a:r>
            <a:r>
              <a:rPr lang="ru-RU" dirty="0" err="1">
                <a:solidFill>
                  <a:srgbClr val="00B050"/>
                </a:solidFill>
              </a:rPr>
              <a:t>етапі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компіляції</a:t>
            </a:r>
            <a:r>
              <a:rPr lang="ru-RU" dirty="0">
                <a:solidFill>
                  <a:srgbClr val="00B050"/>
                </a:solidFill>
              </a:rPr>
              <a:t>!</a:t>
            </a:r>
          </a:p>
          <a:p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456647-3B43-2A08-E16F-718194798E4A}"/>
              </a:ext>
            </a:extLst>
          </p:cNvPr>
          <p:cNvSpPr txBox="1"/>
          <p:nvPr/>
        </p:nvSpPr>
        <p:spPr>
          <a:xfrm>
            <a:off x="2559394" y="4230416"/>
            <a:ext cx="76498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main() -&gt;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creator =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input;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cin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ascadia Mono" panose="020B0609020000020004" pitchFamily="49" charset="0"/>
              </a:rPr>
              <a:t>&gt;&gt;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input;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input_id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static_cast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&gt;(input);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product = creator-&gt;Create(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input_id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UA" dirty="0"/>
          </a:p>
        </p:txBody>
      </p:sp>
      <p:pic>
        <p:nvPicPr>
          <p:cNvPr id="7" name="Рисунок 6" descr="Зображення, що містить текст, у приміщенні, ссавець&#10;&#10;Автоматично згенерований опис">
            <a:extLst>
              <a:ext uri="{FF2B5EF4-FFF2-40B4-BE49-F238E27FC236}">
                <a16:creationId xmlns:a16="http://schemas.microsoft.com/office/drawing/2014/main" id="{F4FE71AF-F18F-5E98-43E4-42A551648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618" y="4240978"/>
            <a:ext cx="1591994" cy="199291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274829-242B-DBC8-0FAC-D02BF600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39151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4DE973-B7B0-4884-A906-061D3B73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Як бути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залежністю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1EBA7EF-D69A-E484-BC9D-F753ACDE2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>
                <a:solidFill>
                  <a:srgbClr val="FFC000"/>
                </a:solidFill>
              </a:rPr>
              <a:t>Менша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залежність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між</a:t>
            </a:r>
            <a:r>
              <a:rPr lang="ru-RU" dirty="0">
                <a:solidFill>
                  <a:srgbClr val="FFC000"/>
                </a:solidFill>
              </a:rPr>
              <a:t> типами-</a:t>
            </a:r>
            <a:r>
              <a:rPr lang="ru-RU" dirty="0" err="1">
                <a:solidFill>
                  <a:srgbClr val="FFC000"/>
                </a:solidFill>
              </a:rPr>
              <a:t>користувачами</a:t>
            </a:r>
            <a:r>
              <a:rPr lang="ru-RU" dirty="0">
                <a:solidFill>
                  <a:srgbClr val="FFC000"/>
                </a:solidFill>
              </a:rPr>
              <a:t> та типами-продуктами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або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повна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ізоляція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останніх</a:t>
            </a:r>
            <a:endParaRPr lang="ru-RU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Ось </a:t>
            </a:r>
            <a:r>
              <a:rPr lang="ru-RU" dirty="0" err="1"/>
              <a:t>хто</a:t>
            </a:r>
            <a:r>
              <a:rPr lang="ru-RU" dirty="0"/>
              <a:t> нам </a:t>
            </a:r>
            <a:r>
              <a:rPr lang="ru-RU" dirty="0" err="1"/>
              <a:t>підкаже</a:t>
            </a:r>
            <a:r>
              <a:rPr lang="ru-RU" dirty="0"/>
              <a:t>:</a:t>
            </a:r>
            <a:endParaRPr lang="ru-UA" dirty="0"/>
          </a:p>
        </p:txBody>
      </p:sp>
      <p:pic>
        <p:nvPicPr>
          <p:cNvPr id="5" name="Рисунок 4" descr="Зображення, що містить особа, чоловік, у приміщенні, посмішка&#10;&#10;Автоматично згенерований опис">
            <a:extLst>
              <a:ext uri="{FF2B5EF4-FFF2-40B4-BE49-F238E27FC236}">
                <a16:creationId xmlns:a16="http://schemas.microsoft.com/office/drawing/2014/main" id="{61A5CFA8-E669-E948-A5FA-31EE97898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542" y="3376390"/>
            <a:ext cx="2228850" cy="2857500"/>
          </a:xfrm>
          <a:prstGeom prst="rect">
            <a:avLst/>
          </a:prstGeom>
        </p:spPr>
      </p:pic>
      <p:pic>
        <p:nvPicPr>
          <p:cNvPr id="7" name="Рисунок 6" descr="Зображення, що містить особа, у приміщенні, підлога, стіна&#10;&#10;Автоматично згенерований опис">
            <a:extLst>
              <a:ext uri="{FF2B5EF4-FFF2-40B4-BE49-F238E27FC236}">
                <a16:creationId xmlns:a16="http://schemas.microsoft.com/office/drawing/2014/main" id="{E6CFA051-5B26-8DF3-6196-E2EF49CFC6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836" y="3319820"/>
            <a:ext cx="2228850" cy="29706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F05ECF-E6E7-9753-0598-0612E30A2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6580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92B766-C346-7F50-333D-F46BFB62A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Трюк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Александреску</a:t>
            </a:r>
            <a:r>
              <a:rPr lang="ru-RU" dirty="0"/>
              <a:t>!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99F13D9-F142-64C8-6CB0-C5053E442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Нехай </a:t>
            </a:r>
            <a:r>
              <a:rPr lang="ru-RU" dirty="0" err="1"/>
              <a:t>тепер</a:t>
            </a:r>
            <a:r>
              <a:rPr lang="ru-RU" dirty="0"/>
              <a:t> </a:t>
            </a:r>
            <a:r>
              <a:rPr lang="ru-RU" dirty="0" err="1"/>
              <a:t>продукти</a:t>
            </a:r>
            <a:r>
              <a:rPr lang="ru-RU" dirty="0"/>
              <a:t> </a:t>
            </a:r>
            <a:r>
              <a:rPr lang="ru-RU" dirty="0" err="1"/>
              <a:t>самі</a:t>
            </a:r>
            <a:r>
              <a:rPr lang="ru-RU" dirty="0"/>
              <a:t> </a:t>
            </a:r>
            <a:r>
              <a:rPr lang="ru-RU" dirty="0" err="1"/>
              <a:t>реєструються</a:t>
            </a:r>
            <a:r>
              <a:rPr lang="ru-RU" dirty="0"/>
              <a:t> на </a:t>
            </a:r>
            <a:r>
              <a:rPr lang="ru-RU" dirty="0" err="1"/>
              <a:t>фабриці</a:t>
            </a:r>
            <a:r>
              <a:rPr lang="ru-RU" dirty="0"/>
              <a:t>!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B9B094-FC25-C7BF-0C5E-E5ECFF9AEA4A}"/>
              </a:ext>
            </a:extLst>
          </p:cNvPr>
          <p:cNvSpPr txBox="1"/>
          <p:nvPr/>
        </p:nvSpPr>
        <p:spPr>
          <a:xfrm>
            <a:off x="2428956" y="2900476"/>
            <a:ext cx="6639629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endParaRPr lang="en-US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CreateF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* (*)();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CallbackMap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std::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map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CreateF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Register(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CreateF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CreateFn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Unregister(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 </a:t>
            </a:r>
            <a:r>
              <a:rPr lang="en-US" sz="14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* Create(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CallbackMap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callbacks_;</a:t>
            </a: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CB3033-DDE1-C53D-2FB8-B8B8DDB81009}"/>
              </a:ext>
            </a:extLst>
          </p:cNvPr>
          <p:cNvSpPr txBox="1"/>
          <p:nvPr/>
        </p:nvSpPr>
        <p:spPr>
          <a:xfrm>
            <a:off x="7730389" y="3331363"/>
            <a:ext cx="431040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Product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::Create(</a:t>
            </a:r>
            <a:r>
              <a:rPr lang="en-US" sz="1400" dirty="0">
                <a:solidFill>
                  <a:srgbClr val="2B91AF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callbacks_.find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4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ascadia Mono" panose="020B0609020000020004" pitchFamily="49" charset="0"/>
              </a:rPr>
              <a:t>!=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callbacks_.end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())</a:t>
            </a: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400" dirty="0">
                <a:solidFill>
                  <a:srgbClr val="008080"/>
                </a:solidFill>
                <a:latin typeface="Cascadia Mono" panose="020B0609020000020004" pitchFamily="49" charset="0"/>
              </a:rPr>
              <a:t>-&gt;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second)();</a:t>
            </a: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ascadia Mono" panose="020B0609020000020004" pitchFamily="49" charset="0"/>
              </a:rPr>
              <a:t>//error handling...</a:t>
            </a:r>
            <a:endParaRPr lang="en-US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U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UA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F3F76-DA94-3060-B48A-FEAB44081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6735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05AC5F-B179-1AF1-BC1F-20D29CADF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Реєстрація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6E38DDC-AEFD-8B54-C81F-83BE5CCAC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 кожному </a:t>
            </a:r>
            <a:r>
              <a:rPr lang="ru-RU" dirty="0" err="1"/>
              <a:t>файлі</a:t>
            </a:r>
            <a:r>
              <a:rPr lang="ru-RU" dirty="0"/>
              <a:t> конкретного продукту:</a:t>
            </a:r>
            <a:endParaRPr lang="ru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862439-1718-69F9-BA49-1C7E521449E5}"/>
              </a:ext>
            </a:extLst>
          </p:cNvPr>
          <p:cNvSpPr txBox="1"/>
          <p:nvPr/>
        </p:nvSpPr>
        <p:spPr>
          <a:xfrm>
            <a:off x="2681140" y="3325899"/>
            <a:ext cx="899867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namespace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const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registered =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	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Instance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().Register(ID::</a:t>
            </a:r>
            <a:r>
              <a:rPr lang="en-US" sz="1800" dirty="0">
                <a:solidFill>
                  <a:srgbClr val="2F4F4F"/>
                </a:solidFill>
                <a:latin typeface="Cascadia Mono" panose="020B0609020000020004" pitchFamily="49" charset="0"/>
              </a:rPr>
              <a:t>MINE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2361E-3F30-B5DB-45F4-807C5924A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150667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CDA758-3C92-5CAE-792F-B0ED46FC4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 </a:t>
            </a:r>
            <a:r>
              <a:rPr lang="ru-RU" dirty="0" err="1"/>
              <a:t>будемо</a:t>
            </a:r>
            <a:r>
              <a:rPr lang="ru-RU" dirty="0"/>
              <a:t> </a:t>
            </a:r>
            <a:r>
              <a:rPr lang="ru-RU" dirty="0" err="1"/>
              <a:t>вбивати</a:t>
            </a:r>
            <a:r>
              <a:rPr lang="ru-RU" dirty="0"/>
              <a:t> </a:t>
            </a:r>
            <a:r>
              <a:rPr lang="ru-RU" dirty="0" err="1"/>
              <a:t>зайців</a:t>
            </a:r>
            <a:r>
              <a:rPr lang="ru-RU" dirty="0"/>
              <a:t>…</a:t>
            </a:r>
            <a:br>
              <a:rPr lang="en-US" dirty="0"/>
            </a:br>
            <a:r>
              <a:rPr lang="en-US" dirty="0"/>
              <a:t>– </a:t>
            </a:r>
            <a:r>
              <a:rPr lang="ru-RU" dirty="0" err="1"/>
              <a:t>краще</a:t>
            </a:r>
            <a:r>
              <a:rPr lang="ru-RU" dirty="0"/>
              <a:t> </a:t>
            </a:r>
            <a:r>
              <a:rPr lang="ru-RU" dirty="0" err="1"/>
              <a:t>попестимо</a:t>
            </a:r>
            <a:r>
              <a:rPr lang="ru-RU" dirty="0"/>
              <a:t> </a:t>
            </a:r>
            <a:r>
              <a:rPr lang="ru-RU" dirty="0" err="1"/>
              <a:t>капібар</a:t>
            </a:r>
            <a:r>
              <a:rPr lang="ru-RU" dirty="0"/>
              <a:t>!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8A1D8A6-8C9B-BE8D-129D-C1D6D8082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1600" dirty="0" err="1"/>
              <a:t>Отож</a:t>
            </a:r>
            <a:r>
              <a:rPr lang="ru-RU" sz="1600" dirty="0"/>
              <a:t> </a:t>
            </a:r>
            <a:r>
              <a:rPr lang="ru-RU" sz="1600" dirty="0" err="1"/>
              <a:t>Александреску</a:t>
            </a:r>
            <a:r>
              <a:rPr lang="ru-RU" sz="1600" dirty="0"/>
              <a:t> </a:t>
            </a:r>
            <a:r>
              <a:rPr lang="ru-RU" sz="1600" strike="sngStrike" dirty="0"/>
              <a:t>убив </a:t>
            </a:r>
            <a:r>
              <a:rPr lang="ru-RU" sz="1600" strike="sngStrike" dirty="0" err="1"/>
              <a:t>одразу</a:t>
            </a:r>
            <a:r>
              <a:rPr lang="ru-RU" sz="1600" strike="sngStrike" dirty="0"/>
              <a:t> </a:t>
            </a:r>
            <a:r>
              <a:rPr lang="ru-RU" sz="1600" strike="sngStrike" dirty="0" err="1"/>
              <a:t>двох</a:t>
            </a:r>
            <a:r>
              <a:rPr lang="ru-RU" sz="1600" strike="sngStrike" dirty="0"/>
              <a:t> </a:t>
            </a:r>
            <a:r>
              <a:rPr lang="ru-RU" sz="1600" strike="sngStrike" dirty="0" err="1"/>
              <a:t>зайців</a:t>
            </a:r>
            <a:r>
              <a:rPr lang="ru-RU" sz="1600" strike="sngStrike" dirty="0"/>
              <a:t> </a:t>
            </a:r>
            <a:r>
              <a:rPr lang="ru-RU" sz="1600" dirty="0"/>
              <a:t> </a:t>
            </a:r>
            <a:r>
              <a:rPr lang="ru-RU" sz="1600" dirty="0" err="1"/>
              <a:t>попестив</a:t>
            </a:r>
            <a:r>
              <a:rPr lang="ru-RU" sz="1600" dirty="0"/>
              <a:t> </a:t>
            </a:r>
            <a:r>
              <a:rPr lang="ru-RU" sz="1600" dirty="0" err="1"/>
              <a:t>одразу</a:t>
            </a:r>
            <a:r>
              <a:rPr lang="ru-RU" sz="1600" dirty="0"/>
              <a:t> </a:t>
            </a:r>
            <a:r>
              <a:rPr lang="ru-RU" sz="1600" dirty="0" err="1"/>
              <a:t>двох</a:t>
            </a:r>
            <a:r>
              <a:rPr lang="ru-RU" sz="1600" dirty="0"/>
              <a:t> </a:t>
            </a:r>
            <a:r>
              <a:rPr lang="ru-RU" sz="1600" dirty="0" err="1"/>
              <a:t>капібар</a:t>
            </a:r>
            <a:r>
              <a:rPr lang="ru-RU" sz="1600" dirty="0"/>
              <a:t>!...</a:t>
            </a:r>
          </a:p>
          <a:p>
            <a:pPr marL="0" indent="0" algn="ctr">
              <a:buNone/>
            </a:pPr>
            <a:endParaRPr lang="en-US" sz="1600" strike="sngStrike" dirty="0"/>
          </a:p>
          <a:p>
            <a:r>
              <a:rPr lang="ru-RU" sz="1600" strike="sngStrike" dirty="0" err="1">
                <a:solidFill>
                  <a:srgbClr val="FFC000"/>
                </a:solidFill>
              </a:rPr>
              <a:t>Менша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залежність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між</a:t>
            </a:r>
            <a:r>
              <a:rPr lang="ru-RU" sz="1600" strike="sngStrike" dirty="0">
                <a:solidFill>
                  <a:srgbClr val="FFC000"/>
                </a:solidFill>
              </a:rPr>
              <a:t> типами-</a:t>
            </a:r>
            <a:r>
              <a:rPr lang="ru-RU" sz="1600" strike="sngStrike" dirty="0" err="1">
                <a:solidFill>
                  <a:srgbClr val="FFC000"/>
                </a:solidFill>
              </a:rPr>
              <a:t>користувачами</a:t>
            </a:r>
            <a:r>
              <a:rPr lang="ru-RU" sz="1600" strike="sngStrike" dirty="0">
                <a:solidFill>
                  <a:srgbClr val="FFC000"/>
                </a:solidFill>
              </a:rPr>
              <a:t> та типами-продуктами</a:t>
            </a:r>
            <a:r>
              <a:rPr lang="ru-RU" sz="1600" strike="sngStrike" dirty="0">
                <a:solidFill>
                  <a:srgbClr val="00B05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або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повна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ізоляція</a:t>
            </a:r>
            <a:r>
              <a:rPr lang="ru-RU" sz="1600" strike="sngStrike" dirty="0">
                <a:solidFill>
                  <a:srgbClr val="FFC000"/>
                </a:solidFill>
              </a:rPr>
              <a:t> </a:t>
            </a:r>
            <a:r>
              <a:rPr lang="ru-RU" sz="1600" strike="sngStrike" dirty="0" err="1">
                <a:solidFill>
                  <a:srgbClr val="FFC000"/>
                </a:solidFill>
              </a:rPr>
              <a:t>останніх</a:t>
            </a:r>
            <a:endParaRPr lang="ru-RU" sz="1600" strike="sngStrike" dirty="0">
              <a:solidFill>
                <a:srgbClr val="FFC000"/>
              </a:solidFill>
            </a:endParaRPr>
          </a:p>
          <a:p>
            <a:r>
              <a:rPr lang="ru-RU" sz="1600" strike="sngStrike" dirty="0">
                <a:solidFill>
                  <a:srgbClr val="FF0000"/>
                </a:solidFill>
              </a:rPr>
              <a:t>Не </a:t>
            </a:r>
            <a:r>
              <a:rPr lang="ru-RU" sz="1600" strike="sngStrike" dirty="0" err="1">
                <a:solidFill>
                  <a:srgbClr val="FF0000"/>
                </a:solidFill>
              </a:rPr>
              <a:t>передбачено</a:t>
            </a:r>
            <a:r>
              <a:rPr lang="ru-RU" sz="1600" strike="sngStrike" dirty="0">
                <a:solidFill>
                  <a:srgbClr val="FF0000"/>
                </a:solidFill>
              </a:rPr>
              <a:t> проблему: </a:t>
            </a:r>
            <a:r>
              <a:rPr lang="ru-RU" sz="1600" strike="sngStrike" dirty="0" err="1">
                <a:solidFill>
                  <a:srgbClr val="FF0000"/>
                </a:solidFill>
              </a:rPr>
              <a:t>що</a:t>
            </a:r>
            <a:r>
              <a:rPr lang="ru-RU" sz="1600" strike="sngStrike" dirty="0">
                <a:solidFill>
                  <a:srgbClr val="FF0000"/>
                </a:solidFill>
              </a:rPr>
              <a:t> </a:t>
            </a:r>
            <a:r>
              <a:rPr lang="ru-RU" sz="1600" strike="sngStrike" dirty="0" err="1">
                <a:solidFill>
                  <a:srgbClr val="FF0000"/>
                </a:solidFill>
              </a:rPr>
              <a:t>робити</a:t>
            </a:r>
            <a:r>
              <a:rPr lang="ru-RU" sz="1600" strike="sngStrike" dirty="0">
                <a:solidFill>
                  <a:srgbClr val="FF0000"/>
                </a:solidFill>
              </a:rPr>
              <a:t> у </a:t>
            </a:r>
            <a:r>
              <a:rPr lang="ru-RU" sz="1600" strike="sngStrike" dirty="0" err="1">
                <a:solidFill>
                  <a:srgbClr val="FF0000"/>
                </a:solidFill>
              </a:rPr>
              <a:t>випадку</a:t>
            </a:r>
            <a:r>
              <a:rPr lang="ru-RU" sz="1600" strike="sngStrike" dirty="0">
                <a:solidFill>
                  <a:srgbClr val="FF0000"/>
                </a:solidFill>
              </a:rPr>
              <a:t>, коли </a:t>
            </a:r>
            <a:r>
              <a:rPr lang="ru-RU" sz="1600" strike="sngStrike" dirty="0" err="1">
                <a:solidFill>
                  <a:srgbClr val="FF0000"/>
                </a:solidFill>
              </a:rPr>
              <a:t>користувач</a:t>
            </a:r>
            <a:r>
              <a:rPr lang="ru-RU" sz="1600" strike="sngStrike" dirty="0">
                <a:solidFill>
                  <a:srgbClr val="FF0000"/>
                </a:solidFill>
              </a:rPr>
              <a:t> </a:t>
            </a:r>
            <a:r>
              <a:rPr lang="ru-RU" sz="1600" strike="sngStrike" dirty="0" err="1">
                <a:solidFill>
                  <a:srgbClr val="FF0000"/>
                </a:solidFill>
              </a:rPr>
              <a:t>захоче</a:t>
            </a:r>
            <a:r>
              <a:rPr lang="ru-RU" sz="1600" strike="sngStrike" dirty="0">
                <a:solidFill>
                  <a:srgbClr val="FF0000"/>
                </a:solidFill>
              </a:rPr>
              <a:t>, </a:t>
            </a:r>
            <a:r>
              <a:rPr lang="ru-RU" sz="1600" strike="sngStrike" dirty="0" err="1">
                <a:solidFill>
                  <a:srgbClr val="FF0000"/>
                </a:solidFill>
              </a:rPr>
              <a:t>щоб</a:t>
            </a:r>
            <a:r>
              <a:rPr lang="ru-RU" sz="1600" strike="sngStrike" dirty="0">
                <a:solidFill>
                  <a:srgbClr val="FF0000"/>
                </a:solidFill>
              </a:rPr>
              <a:t> один </a:t>
            </a:r>
            <a:r>
              <a:rPr lang="ru-RU" sz="1600" strike="sngStrike" dirty="0" err="1">
                <a:solidFill>
                  <a:srgbClr val="FF0000"/>
                </a:solidFill>
              </a:rPr>
              <a:t>застосунок</a:t>
            </a:r>
            <a:r>
              <a:rPr lang="ru-RU" sz="1600" strike="sngStrike" dirty="0">
                <a:solidFill>
                  <a:srgbClr val="FF0000"/>
                </a:solidFill>
              </a:rPr>
              <a:t> </a:t>
            </a:r>
            <a:r>
              <a:rPr lang="ru-RU" sz="1600" strike="sngStrike" dirty="0" err="1">
                <a:solidFill>
                  <a:srgbClr val="FF0000"/>
                </a:solidFill>
              </a:rPr>
              <a:t>міг</a:t>
            </a:r>
            <a:r>
              <a:rPr lang="ru-RU" sz="1600" strike="sngStrike" dirty="0">
                <a:solidFill>
                  <a:srgbClr val="FF0000"/>
                </a:solidFill>
              </a:rPr>
              <a:t> </a:t>
            </a:r>
            <a:r>
              <a:rPr lang="ru-RU" sz="1600" strike="sngStrike" dirty="0" err="1">
                <a:solidFill>
                  <a:srgbClr val="FF0000"/>
                </a:solidFill>
              </a:rPr>
              <a:t>працювати</a:t>
            </a:r>
            <a:r>
              <a:rPr lang="ru-RU" sz="1600" strike="sngStrike" dirty="0">
                <a:solidFill>
                  <a:srgbClr val="FF0000"/>
                </a:solidFill>
              </a:rPr>
              <a:t> з РІЗНИМИ типами </a:t>
            </a:r>
            <a:r>
              <a:rPr lang="ru-RU" sz="1600" strike="sngStrike" dirty="0" err="1">
                <a:solidFill>
                  <a:srgbClr val="FF0000"/>
                </a:solidFill>
              </a:rPr>
              <a:t>документів</a:t>
            </a:r>
            <a:r>
              <a:rPr lang="ru-RU" sz="1600" strike="sngStrike" dirty="0">
                <a:solidFill>
                  <a:srgbClr val="FF0000"/>
                </a:solidFill>
              </a:rPr>
              <a:t>?</a:t>
            </a:r>
          </a:p>
          <a:p>
            <a:endParaRPr lang="ru-UA" sz="1600" dirty="0"/>
          </a:p>
        </p:txBody>
      </p:sp>
      <p:pic>
        <p:nvPicPr>
          <p:cNvPr id="6" name="doc_2023-02-08_07-32-43">
            <a:hlinkClick r:id="" action="ppaction://media"/>
            <a:extLst>
              <a:ext uri="{FF2B5EF4-FFF2-40B4-BE49-F238E27FC236}">
                <a16:creationId xmlns:a16="http://schemas.microsoft.com/office/drawing/2014/main" id="{D8E55FB6-72FA-1162-A6B2-D392B61DF8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60202" y="4529051"/>
            <a:ext cx="2793482" cy="1862321"/>
          </a:xfrm>
          <a:prstGeom prst="rect">
            <a:avLst/>
          </a:prstGeom>
        </p:spPr>
      </p:pic>
      <p:pic>
        <p:nvPicPr>
          <p:cNvPr id="7" name="capybara-animals">
            <a:hlinkClick r:id="" action="ppaction://media"/>
            <a:extLst>
              <a:ext uri="{FF2B5EF4-FFF2-40B4-BE49-F238E27FC236}">
                <a16:creationId xmlns:a16="http://schemas.microsoft.com/office/drawing/2014/main" id="{752383BD-0C25-D424-2175-D80E770A534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26534" y="4529051"/>
            <a:ext cx="3305227" cy="186232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9F2406-7E4B-DBC4-AD75-89F6B0B6B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8234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1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A6FF0E-8397-1689-4569-5BC86DFED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Однак</a:t>
            </a:r>
            <a:r>
              <a:rPr lang="ru-RU" dirty="0"/>
              <a:t> </a:t>
            </a:r>
            <a:r>
              <a:rPr lang="ru-RU" dirty="0" err="1"/>
              <a:t>знов</a:t>
            </a:r>
            <a:r>
              <a:rPr lang="ru-RU" dirty="0"/>
              <a:t> </a:t>
            </a:r>
            <a:r>
              <a:rPr lang="ru-RU" dirty="0" err="1"/>
              <a:t>кусючі</a:t>
            </a:r>
            <a:r>
              <a:rPr lang="ru-RU" dirty="0"/>
              <a:t> </a:t>
            </a:r>
            <a:r>
              <a:rPr lang="ru-RU" dirty="0" err="1"/>
              <a:t>недоліки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BF4C113-4E90-31CF-2B35-EF63B31E9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Накладено</a:t>
            </a:r>
            <a:r>
              <a:rPr lang="ru-RU" dirty="0"/>
              <a:t> </a:t>
            </a:r>
            <a:r>
              <a:rPr lang="ru-RU" dirty="0" err="1"/>
              <a:t>обмеження</a:t>
            </a:r>
            <a:r>
              <a:rPr lang="ru-RU" dirty="0"/>
              <a:t> на </a:t>
            </a:r>
            <a:r>
              <a:rPr lang="en-US" dirty="0"/>
              <a:t>Creator</a:t>
            </a:r>
            <a:r>
              <a:rPr lang="ru-RU" dirty="0"/>
              <a:t>: вона </a:t>
            </a:r>
            <a:r>
              <a:rPr lang="ru-RU" dirty="0" err="1"/>
              <a:t>має</a:t>
            </a:r>
            <a:r>
              <a:rPr lang="ru-RU" dirty="0"/>
              <a:t> бути </a:t>
            </a:r>
            <a:r>
              <a:rPr lang="ru-RU" dirty="0" err="1"/>
              <a:t>Синглтоном</a:t>
            </a:r>
            <a:r>
              <a:rPr lang="ru-RU" dirty="0"/>
              <a:t>.</a:t>
            </a:r>
          </a:p>
          <a:p>
            <a:r>
              <a:rPr lang="ru-RU" dirty="0" err="1"/>
              <a:t>Щоб</a:t>
            </a:r>
            <a:r>
              <a:rPr lang="ru-RU" dirty="0"/>
              <a:t> </a:t>
            </a:r>
            <a:r>
              <a:rPr lang="ru-RU" dirty="0" err="1"/>
              <a:t>створювати</a:t>
            </a:r>
            <a:r>
              <a:rPr lang="ru-RU" dirty="0"/>
              <a:t> </a:t>
            </a:r>
            <a:r>
              <a:rPr lang="ru-RU" dirty="0" err="1"/>
              <a:t>продукти</a:t>
            </a:r>
            <a:r>
              <a:rPr lang="ru-RU" dirty="0"/>
              <a:t> </a:t>
            </a:r>
            <a:r>
              <a:rPr lang="ru-RU" dirty="0" err="1"/>
              <a:t>іншої</a:t>
            </a:r>
            <a:r>
              <a:rPr lang="ru-RU" dirty="0"/>
              <a:t> </a:t>
            </a:r>
            <a:r>
              <a:rPr lang="ru-RU" dirty="0" err="1"/>
              <a:t>ієрархії</a:t>
            </a:r>
            <a:r>
              <a:rPr lang="ru-RU" dirty="0"/>
              <a:t>, </a:t>
            </a:r>
            <a:r>
              <a:rPr lang="ru-RU" dirty="0" err="1"/>
              <a:t>потрібно</a:t>
            </a:r>
            <a:r>
              <a:rPr lang="ru-RU" dirty="0"/>
              <a:t> </a:t>
            </a:r>
            <a:r>
              <a:rPr lang="ru-RU" dirty="0" err="1"/>
              <a:t>продублювати</a:t>
            </a:r>
            <a:r>
              <a:rPr lang="ru-RU" dirty="0"/>
              <a:t> </a:t>
            </a:r>
            <a:r>
              <a:rPr lang="ru-RU" dirty="0" err="1"/>
              <a:t>багато</a:t>
            </a:r>
            <a:r>
              <a:rPr lang="ru-RU" dirty="0"/>
              <a:t> коду, </a:t>
            </a:r>
            <a:r>
              <a:rPr lang="ru-RU" dirty="0" err="1"/>
              <a:t>скопіювавши</a:t>
            </a:r>
            <a:r>
              <a:rPr lang="ru-RU" dirty="0"/>
              <a:t> </a:t>
            </a:r>
            <a:r>
              <a:rPr lang="ru-RU" dirty="0" err="1"/>
              <a:t>щойно</a:t>
            </a:r>
            <a:r>
              <a:rPr lang="ru-RU" dirty="0"/>
              <a:t> написаний </a:t>
            </a:r>
            <a:r>
              <a:rPr lang="ru-RU" dirty="0" err="1"/>
              <a:t>клас</a:t>
            </a:r>
            <a:r>
              <a:rPr lang="ru-RU" dirty="0"/>
              <a:t> </a:t>
            </a:r>
            <a:r>
              <a:rPr lang="en-US" dirty="0"/>
              <a:t>Creator</a:t>
            </a:r>
            <a:r>
              <a:rPr lang="ru-RU" dirty="0"/>
              <a:t>.</a:t>
            </a:r>
          </a:p>
          <a:p>
            <a:r>
              <a:rPr lang="ru-RU" dirty="0" err="1"/>
              <a:t>Указники</a:t>
            </a:r>
            <a:r>
              <a:rPr lang="ru-RU" dirty="0"/>
              <a:t> на </a:t>
            </a:r>
            <a:r>
              <a:rPr lang="ru-RU" dirty="0" err="1"/>
              <a:t>функції-створювачі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не </a:t>
            </a:r>
            <a:r>
              <a:rPr lang="ru-RU" dirty="0" err="1"/>
              <a:t>дають</a:t>
            </a:r>
            <a:r>
              <a:rPr lang="ru-RU" dirty="0"/>
              <a:t> </a:t>
            </a:r>
            <a:r>
              <a:rPr lang="ru-RU" dirty="0" err="1"/>
              <a:t>можливості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функтори</a:t>
            </a:r>
            <a:r>
              <a:rPr lang="ru-RU" dirty="0"/>
              <a:t>, </a:t>
            </a:r>
            <a:r>
              <a:rPr lang="ru-RU" dirty="0" err="1"/>
              <a:t>зокрема</a:t>
            </a:r>
            <a:r>
              <a:rPr lang="ru-RU" dirty="0"/>
              <a:t> лямбда-</a:t>
            </a:r>
            <a:r>
              <a:rPr lang="ru-RU" dirty="0" err="1"/>
              <a:t>функції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035E08-CBE3-EB01-4A93-53BD99781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26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403381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1DAD8C-16DF-AF06-447C-2DA53AE28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Як </a:t>
            </a:r>
            <a:r>
              <a:rPr lang="ru-RU" dirty="0" err="1"/>
              <a:t>вирішити</a:t>
            </a:r>
            <a:r>
              <a:rPr lang="ru-RU" dirty="0"/>
              <a:t> проблему з </a:t>
            </a:r>
            <a:r>
              <a:rPr lang="ru-RU" dirty="0" err="1"/>
              <a:t>Синглтоном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E54A1A79-4796-9154-86C2-AB2669B88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11984"/>
            <a:ext cx="8915400" cy="46219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Просто!</a:t>
            </a:r>
          </a:p>
          <a:p>
            <a:pPr marL="0" indent="0">
              <a:buNone/>
            </a:pPr>
            <a:r>
              <a:rPr lang="ru-RU" b="1" dirty="0" err="1"/>
              <a:t>Реєструємо</a:t>
            </a:r>
            <a:r>
              <a:rPr lang="ru-RU" b="1" dirty="0"/>
              <a:t> </a:t>
            </a:r>
            <a:r>
              <a:rPr lang="ru-RU" b="1" dirty="0" err="1"/>
              <a:t>продукти</a:t>
            </a:r>
            <a:r>
              <a:rPr lang="ru-RU" b="1" dirty="0"/>
              <a:t> у фабриках у </a:t>
            </a:r>
            <a:r>
              <a:rPr lang="ru-RU" b="1" dirty="0" err="1"/>
              <a:t>точці</a:t>
            </a:r>
            <a:r>
              <a:rPr lang="ru-RU" b="1" dirty="0"/>
              <a:t> запуску </a:t>
            </a:r>
            <a:r>
              <a:rPr lang="ru-RU" b="1" dirty="0" err="1"/>
              <a:t>нашої</a:t>
            </a:r>
            <a:r>
              <a:rPr lang="ru-RU" b="1" dirty="0"/>
              <a:t> </a:t>
            </a:r>
            <a:r>
              <a:rPr lang="ru-RU" b="1" dirty="0" err="1"/>
              <a:t>програми</a:t>
            </a:r>
            <a:r>
              <a:rPr lang="ru-RU" b="1" dirty="0"/>
              <a:t>!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“main.cpp”</a:t>
            </a:r>
            <a:r>
              <a:rPr lang="en-US" b="1" dirty="0"/>
              <a:t>: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register_for_serialization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(creator);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YourProduct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register_for_serialization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(creator);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//…</a:t>
            </a:r>
          </a:p>
          <a:p>
            <a:pPr marL="0" indent="0">
              <a:buNone/>
            </a:pPr>
            <a:r>
              <a:rPr lang="ru-RU" b="1" dirty="0" err="1"/>
              <a:t>Далі</a:t>
            </a:r>
            <a:r>
              <a:rPr lang="ru-RU" b="1" dirty="0"/>
              <a:t> – </a:t>
            </a:r>
            <a:r>
              <a:rPr lang="en-US" b="1" dirty="0"/>
              <a:t>Dependency Injection</a:t>
            </a:r>
            <a:r>
              <a:rPr lang="ru-RU" b="1" dirty="0"/>
              <a:t> (</a:t>
            </a:r>
            <a:r>
              <a:rPr lang="ru-RU" b="1" dirty="0" err="1"/>
              <a:t>якщо</a:t>
            </a:r>
            <a:r>
              <a:rPr lang="ru-RU" b="1" dirty="0"/>
              <a:t> </a:t>
            </a:r>
            <a:r>
              <a:rPr lang="en-US" b="1" dirty="0"/>
              <a:t>Creator - </a:t>
            </a:r>
            <a:r>
              <a:rPr lang="ru-RU" b="1" dirty="0"/>
              <a:t>фабрика)</a:t>
            </a:r>
            <a:r>
              <a:rPr lang="en-US" b="1" dirty="0"/>
              <a:t>!</a:t>
            </a:r>
          </a:p>
          <a:p>
            <a:pPr marL="0" indent="0">
              <a:buNone/>
            </a:pPr>
            <a:r>
              <a:rPr lang="en-US" dirty="0"/>
              <a:t>“user.cpp”</a:t>
            </a:r>
            <a:r>
              <a:rPr lang="en-US" b="1" dirty="0"/>
              <a:t>: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User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::User(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&amp; f) : creator_(f) {}</a:t>
            </a:r>
          </a:p>
          <a:p>
            <a:pPr marL="0" indent="0">
              <a:buNone/>
            </a:pPr>
            <a:r>
              <a:rPr lang="en-US" dirty="0"/>
              <a:t>“main.cpp”</a:t>
            </a:r>
            <a:r>
              <a:rPr lang="en-US" b="1" dirty="0"/>
              <a:t>: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User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user(creator);</a:t>
            </a:r>
            <a:endParaRPr lang="ru-UA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CC4D9-AE5B-04A4-821A-72FC06207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27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463501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5A73E2-4E39-DC45-88A7-B2E33633F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3452" y="187440"/>
            <a:ext cx="4905096" cy="976312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Generic programming </a:t>
            </a:r>
            <a:r>
              <a:rPr lang="ru-RU" sz="2400" dirty="0"/>
              <a:t>– </a:t>
            </a:r>
            <a:br>
              <a:rPr lang="en-US" sz="2400" dirty="0"/>
            </a:br>
            <a:r>
              <a:rPr lang="en-US" sz="2400" dirty="0"/>
              <a:t>the great fear of constraints!</a:t>
            </a:r>
            <a:endParaRPr lang="ru-UA" sz="2400" dirty="0"/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D028E3FC-6C62-BFFE-31B7-561AFB2BF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9362" y="1255597"/>
            <a:ext cx="6485640" cy="54149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template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ProductCreator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Creator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typedef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std::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map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AssocMap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Register(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ProductCreator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associations_.insert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AssocMap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value_type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creator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)).second;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Unregister(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associations_.erase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== 1;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AbstractProduct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CreateObject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IdentifierType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auto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associations_.find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!=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associations_.end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-&gt;second)();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	//error handling...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AssocMap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associations_;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pic>
        <p:nvPicPr>
          <p:cNvPr id="5" name="Рисунок 4" descr="Зображення, що містить трава, надворі, ссавець, коричневий&#10;&#10;Автоматично згенерований опис">
            <a:extLst>
              <a:ext uri="{FF2B5EF4-FFF2-40B4-BE49-F238E27FC236}">
                <a16:creationId xmlns:a16="http://schemas.microsoft.com/office/drawing/2014/main" id="{4DB1DFB0-583D-684B-5865-B179C7751F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002" y="4466549"/>
            <a:ext cx="2074870" cy="220401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D94E3D-9011-FE12-037E-2CA3F64D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67102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1B95C3-740C-1059-2BC1-798B5E0C9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369689" cy="1280890"/>
          </a:xfrm>
        </p:spPr>
        <p:txBody>
          <a:bodyPr/>
          <a:lstStyle/>
          <a:p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ідентифікатором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129CDEC-32EF-C62D-D9AF-2668D112A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Цілочисельні</a:t>
            </a:r>
            <a:r>
              <a:rPr lang="ru-RU" dirty="0"/>
              <a:t> типи</a:t>
            </a:r>
          </a:p>
          <a:p>
            <a:r>
              <a:rPr lang="ru-RU" dirty="0"/>
              <a:t>Рядки</a:t>
            </a:r>
          </a:p>
          <a:p>
            <a:r>
              <a:rPr lang="en-US" dirty="0"/>
              <a:t>std::</a:t>
            </a:r>
            <a:r>
              <a:rPr lang="en-US" dirty="0" err="1"/>
              <a:t>type_info</a:t>
            </a:r>
            <a:r>
              <a:rPr lang="en-US" dirty="0"/>
              <a:t> (</a:t>
            </a:r>
            <a:r>
              <a:rPr lang="ru-RU" dirty="0" err="1"/>
              <a:t>повернутий</a:t>
            </a:r>
            <a:r>
              <a:rPr lang="ru-RU" dirty="0"/>
              <a:t> тип оператора </a:t>
            </a:r>
            <a:r>
              <a:rPr lang="en-US" sz="18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typeid</a:t>
            </a:r>
            <a:r>
              <a:rPr lang="en-US" dirty="0"/>
              <a:t>)?...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Але </a:t>
            </a:r>
            <a:r>
              <a:rPr lang="ru-RU" dirty="0" err="1"/>
              <a:t>якщо</a:t>
            </a:r>
            <a:r>
              <a:rPr lang="ru-RU" dirty="0"/>
              <a:t> ми </a:t>
            </a:r>
            <a:r>
              <a:rPr lang="ru-RU" dirty="0" err="1"/>
              <a:t>використовуємо</a:t>
            </a:r>
            <a:r>
              <a:rPr lang="ru-RU" dirty="0"/>
              <a:t> </a:t>
            </a:r>
            <a:r>
              <a:rPr lang="ru-RU" dirty="0" err="1"/>
              <a:t>цей</a:t>
            </a:r>
            <a:r>
              <a:rPr lang="ru-RU" dirty="0"/>
              <a:t> </a:t>
            </a:r>
            <a:r>
              <a:rPr lang="ru-RU" dirty="0" err="1"/>
              <a:t>прийом</a:t>
            </a:r>
            <a:r>
              <a:rPr lang="ru-RU" dirty="0"/>
              <a:t> для </a:t>
            </a:r>
            <a:r>
              <a:rPr lang="ru-RU" dirty="0" err="1"/>
              <a:t>реалізації</a:t>
            </a:r>
            <a:r>
              <a:rPr lang="ru-RU" dirty="0"/>
              <a:t> </a:t>
            </a:r>
            <a:r>
              <a:rPr lang="ru-RU" dirty="0" err="1"/>
              <a:t>серіалізації</a:t>
            </a:r>
            <a:r>
              <a:rPr lang="ru-RU" dirty="0"/>
              <a:t>…</a:t>
            </a:r>
          </a:p>
          <a:p>
            <a:r>
              <a:rPr lang="en-US" dirty="0">
                <a:solidFill>
                  <a:srgbClr val="FF0000"/>
                </a:solidFill>
              </a:rPr>
              <a:t>std::</a:t>
            </a:r>
            <a:r>
              <a:rPr lang="en-US" dirty="0" err="1">
                <a:solidFill>
                  <a:srgbClr val="FF0000"/>
                </a:solidFill>
              </a:rPr>
              <a:t>type_info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ru-RU" dirty="0">
                <a:solidFill>
                  <a:srgbClr val="FF0000"/>
                </a:solidFill>
              </a:rPr>
              <a:t>– у </a:t>
            </a:r>
            <a:r>
              <a:rPr lang="ru-RU" dirty="0" err="1">
                <a:solidFill>
                  <a:srgbClr val="FF0000"/>
                </a:solidFill>
              </a:rPr>
              <a:t>жодному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разі</a:t>
            </a:r>
            <a:r>
              <a:rPr lang="ru-RU" dirty="0">
                <a:solidFill>
                  <a:srgbClr val="FF0000"/>
                </a:solidFill>
              </a:rPr>
              <a:t>!</a:t>
            </a:r>
          </a:p>
          <a:p>
            <a:r>
              <a:rPr lang="ru-RU" dirty="0" err="1"/>
              <a:t>Він</a:t>
            </a:r>
            <a:r>
              <a:rPr lang="ru-RU" dirty="0"/>
              <a:t> не є </a:t>
            </a:r>
            <a:r>
              <a:rPr lang="ru-RU" dirty="0" err="1"/>
              <a:t>стабільним</a:t>
            </a:r>
            <a:r>
              <a:rPr lang="ru-RU" dirty="0"/>
              <a:t> </a:t>
            </a:r>
            <a:r>
              <a:rPr lang="ru-RU" dirty="0" err="1"/>
              <a:t>відносно</a:t>
            </a:r>
            <a:r>
              <a:rPr lang="ru-RU" dirty="0"/>
              <a:t> перезапуску </a:t>
            </a:r>
            <a:r>
              <a:rPr lang="ru-RU" dirty="0" err="1"/>
              <a:t>програми</a:t>
            </a:r>
            <a:r>
              <a:rPr lang="ru-RU" dirty="0"/>
              <a:t> та </a:t>
            </a:r>
            <a:r>
              <a:rPr lang="ru-RU" dirty="0" err="1"/>
              <a:t>його</a:t>
            </a:r>
            <a:r>
              <a:rPr lang="ru-RU" dirty="0"/>
              <a:t> робота </a:t>
            </a:r>
            <a:r>
              <a:rPr lang="ru-RU" dirty="0" err="1"/>
              <a:t>залежить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компілятора</a:t>
            </a:r>
            <a:r>
              <a:rPr lang="ru-RU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D513E-CF17-1BC1-C80C-2BAFC7CE4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29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0909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B3E68C-A2A5-560F-081F-49FFD563C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 </a:t>
            </a:r>
            <a:r>
              <a:rPr lang="ru-RU" dirty="0" err="1"/>
              <a:t>нащо</a:t>
            </a:r>
            <a:r>
              <a:rPr lang="ru-RU" dirty="0"/>
              <a:t> </a:t>
            </a:r>
            <a:r>
              <a:rPr lang="ru-RU" dirty="0" err="1"/>
              <a:t>взагалі</a:t>
            </a:r>
            <a:r>
              <a:rPr lang="ru-RU" dirty="0"/>
              <a:t> </a:t>
            </a:r>
            <a:r>
              <a:rPr lang="ru-RU" dirty="0" err="1"/>
              <a:t>така</a:t>
            </a:r>
            <a:r>
              <a:rPr lang="ru-RU" dirty="0"/>
              <a:t> </a:t>
            </a:r>
            <a:r>
              <a:rPr lang="ru-RU" dirty="0" err="1"/>
              <a:t>розкіш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98B9D39-5283-729F-C218-E10736683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Поліморфізм</a:t>
            </a:r>
            <a:r>
              <a:rPr lang="ru-RU" dirty="0"/>
              <a:t> </a:t>
            </a:r>
            <a:r>
              <a:rPr lang="ru-RU" dirty="0" err="1"/>
              <a:t>міг</a:t>
            </a:r>
            <a:r>
              <a:rPr lang="ru-RU" dirty="0"/>
              <a:t> би </a:t>
            </a:r>
            <a:r>
              <a:rPr lang="ru-RU" dirty="0" err="1"/>
              <a:t>взяти</a:t>
            </a:r>
            <a:r>
              <a:rPr lang="ru-RU" dirty="0"/>
              <a:t> на себе </a:t>
            </a:r>
            <a:r>
              <a:rPr lang="ru-RU" dirty="0" err="1"/>
              <a:t>відповідальність</a:t>
            </a:r>
            <a:r>
              <a:rPr lang="en-US" dirty="0"/>
              <a:t> </a:t>
            </a:r>
            <a:r>
              <a:rPr lang="ru-RU" dirty="0"/>
              <a:t>за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.</a:t>
            </a:r>
          </a:p>
          <a:p>
            <a:r>
              <a:rPr lang="ru-RU" dirty="0" err="1"/>
              <a:t>Повторне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вихідного</a:t>
            </a:r>
            <a:r>
              <a:rPr lang="ru-RU" dirty="0"/>
              <a:t> коду</a:t>
            </a:r>
          </a:p>
          <a:p>
            <a:r>
              <a:rPr lang="ru-RU" dirty="0" err="1"/>
              <a:t>Гнучкість</a:t>
            </a:r>
            <a:r>
              <a:rPr lang="ru-RU" dirty="0"/>
              <a:t> та </a:t>
            </a:r>
            <a:r>
              <a:rPr lang="ru-RU" dirty="0" err="1"/>
              <a:t>розширюваність</a:t>
            </a:r>
            <a:r>
              <a:rPr lang="ru-RU" dirty="0"/>
              <a:t> </a:t>
            </a:r>
            <a:r>
              <a:rPr lang="ru-RU" dirty="0" err="1"/>
              <a:t>архітектури</a:t>
            </a:r>
            <a:endParaRPr lang="ru-RU" dirty="0"/>
          </a:p>
          <a:p>
            <a:r>
              <a:rPr lang="ru-RU" dirty="0" err="1"/>
              <a:t>Менша</a:t>
            </a:r>
            <a:r>
              <a:rPr lang="ru-RU" dirty="0"/>
              <a:t> </a:t>
            </a:r>
            <a:r>
              <a:rPr lang="ru-RU" dirty="0" err="1"/>
              <a:t>залежність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типами-</a:t>
            </a:r>
            <a:r>
              <a:rPr lang="ru-RU" dirty="0" err="1"/>
              <a:t>користувачами</a:t>
            </a:r>
            <a:r>
              <a:rPr lang="ru-RU" dirty="0"/>
              <a:t> та типами-продуктами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повна</a:t>
            </a:r>
            <a:r>
              <a:rPr lang="ru-RU" dirty="0"/>
              <a:t> </a:t>
            </a:r>
            <a:r>
              <a:rPr lang="ru-RU" dirty="0" err="1"/>
              <a:t>ізоляція</a:t>
            </a:r>
            <a:r>
              <a:rPr lang="ru-RU" dirty="0"/>
              <a:t> </a:t>
            </a:r>
            <a:r>
              <a:rPr lang="ru-RU" dirty="0" err="1"/>
              <a:t>останніх</a:t>
            </a:r>
            <a:endParaRPr lang="ru-RU" dirty="0"/>
          </a:p>
          <a:p>
            <a:r>
              <a:rPr lang="ru-RU" dirty="0" err="1"/>
              <a:t>Відділення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endParaRPr lang="ru-UA" dirty="0"/>
          </a:p>
        </p:txBody>
      </p:sp>
      <p:pic>
        <p:nvPicPr>
          <p:cNvPr id="5" name="Рисунок 4" descr="Зображення, що містить гризун, ссавець&#10;&#10;Автоматично згенерований опис">
            <a:extLst>
              <a:ext uri="{FF2B5EF4-FFF2-40B4-BE49-F238E27FC236}">
                <a16:creationId xmlns:a16="http://schemas.microsoft.com/office/drawing/2014/main" id="{7BCF4366-5ED1-A9C6-C30E-7B2E2BF41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221" y="4803841"/>
            <a:ext cx="1733145" cy="173314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3AFD6-8FB9-5EAF-B3C9-49D9D83B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7500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16E50-BA99-0EFF-9131-6E85286B5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Тож</a:t>
            </a:r>
            <a:r>
              <a:rPr lang="ru-RU" dirty="0"/>
              <a:t> </a:t>
            </a:r>
            <a:r>
              <a:rPr lang="ru-RU" dirty="0" err="1"/>
              <a:t>підсумуємо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FB620CD2-7ED1-3445-B05D-0267B51CC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Фабричний</a:t>
            </a:r>
            <a:r>
              <a:rPr lang="ru-RU" dirty="0"/>
              <a:t> метод </a:t>
            </a:r>
            <a:r>
              <a:rPr lang="ru-RU" dirty="0" err="1"/>
              <a:t>дає</a:t>
            </a:r>
            <a:r>
              <a:rPr lang="ru-RU" dirty="0"/>
              <a:t> нам:</a:t>
            </a:r>
          </a:p>
          <a:p>
            <a:r>
              <a:rPr lang="ru-RU" dirty="0" err="1"/>
              <a:t>Поліморфізм</a:t>
            </a:r>
            <a:r>
              <a:rPr lang="ru-RU" dirty="0"/>
              <a:t> </a:t>
            </a:r>
            <a:r>
              <a:rPr lang="ru-RU" dirty="0" err="1"/>
              <a:t>бере</a:t>
            </a:r>
            <a:r>
              <a:rPr lang="ru-RU" dirty="0"/>
              <a:t> на себе </a:t>
            </a:r>
            <a:r>
              <a:rPr lang="ru-RU" dirty="0" err="1"/>
              <a:t>відповідальність</a:t>
            </a:r>
            <a:r>
              <a:rPr lang="en-US" dirty="0"/>
              <a:t> </a:t>
            </a:r>
            <a:r>
              <a:rPr lang="ru-RU" dirty="0"/>
              <a:t>за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.</a:t>
            </a:r>
          </a:p>
          <a:p>
            <a:r>
              <a:rPr lang="ru-RU" dirty="0" err="1"/>
              <a:t>Повторне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вихідного</a:t>
            </a:r>
            <a:r>
              <a:rPr lang="ru-RU" dirty="0"/>
              <a:t> коду</a:t>
            </a:r>
          </a:p>
          <a:p>
            <a:r>
              <a:rPr lang="ru-RU" dirty="0" err="1"/>
              <a:t>Гнучкість</a:t>
            </a:r>
            <a:r>
              <a:rPr lang="ru-RU" dirty="0"/>
              <a:t> та </a:t>
            </a:r>
            <a:r>
              <a:rPr lang="ru-RU" dirty="0" err="1"/>
              <a:t>розширюваність</a:t>
            </a:r>
            <a:r>
              <a:rPr lang="ru-RU" dirty="0"/>
              <a:t> </a:t>
            </a:r>
            <a:r>
              <a:rPr lang="ru-RU" dirty="0" err="1"/>
              <a:t>архітектури</a:t>
            </a:r>
            <a:endParaRPr lang="ru-RU" dirty="0"/>
          </a:p>
          <a:p>
            <a:r>
              <a:rPr lang="ru-RU" dirty="0" err="1"/>
              <a:t>Менша</a:t>
            </a:r>
            <a:r>
              <a:rPr lang="ru-RU" dirty="0"/>
              <a:t> </a:t>
            </a:r>
            <a:r>
              <a:rPr lang="ru-RU" dirty="0" err="1"/>
              <a:t>залежність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типами-</a:t>
            </a:r>
            <a:r>
              <a:rPr lang="ru-RU" dirty="0" err="1"/>
              <a:t>користувачами</a:t>
            </a:r>
            <a:r>
              <a:rPr lang="ru-RU" dirty="0"/>
              <a:t> та типами-продуктами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повна</a:t>
            </a:r>
            <a:r>
              <a:rPr lang="ru-RU" dirty="0"/>
              <a:t> </a:t>
            </a:r>
            <a:r>
              <a:rPr lang="ru-RU" dirty="0" err="1"/>
              <a:t>ізоляція</a:t>
            </a:r>
            <a:r>
              <a:rPr lang="ru-RU" dirty="0"/>
              <a:t> </a:t>
            </a:r>
            <a:r>
              <a:rPr lang="ru-RU" dirty="0" err="1"/>
              <a:t>останніх</a:t>
            </a:r>
            <a:endParaRPr lang="ru-RU" dirty="0"/>
          </a:p>
          <a:p>
            <a:r>
              <a:rPr lang="ru-RU" dirty="0" err="1"/>
              <a:t>Відділення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endParaRPr lang="ru-RU" dirty="0"/>
          </a:p>
          <a:p>
            <a:r>
              <a:rPr lang="ru-RU" dirty="0" err="1"/>
              <a:t>Іноді</a:t>
            </a:r>
            <a:r>
              <a:rPr lang="ru-RU" dirty="0"/>
              <a:t> тип продукту,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створюється</a:t>
            </a:r>
            <a:r>
              <a:rPr lang="ru-RU" dirty="0"/>
              <a:t>, </a:t>
            </a:r>
            <a:r>
              <a:rPr lang="ru-RU" dirty="0" err="1"/>
              <a:t>обирається</a:t>
            </a:r>
            <a:r>
              <a:rPr lang="ru-RU" dirty="0"/>
              <a:t> легко на </a:t>
            </a:r>
            <a:r>
              <a:rPr lang="ru-RU" dirty="0" err="1"/>
              <a:t>етапі</a:t>
            </a:r>
            <a:r>
              <a:rPr lang="ru-RU" dirty="0"/>
              <a:t> </a:t>
            </a:r>
            <a:r>
              <a:rPr lang="ru-RU" dirty="0" err="1"/>
              <a:t>виконання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152B1-4690-3BA4-B2EE-F765CFD69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30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7998620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E34B91-CC54-449A-ED43-A90553896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Підкріпимось</a:t>
            </a:r>
            <a:r>
              <a:rPr lang="ru-RU" dirty="0"/>
              <a:t> перед </a:t>
            </a:r>
            <a:r>
              <a:rPr lang="ru-RU" dirty="0" err="1"/>
              <a:t>складним</a:t>
            </a:r>
            <a:r>
              <a:rPr lang="ru-RU" dirty="0"/>
              <a:t>…</a:t>
            </a:r>
            <a:endParaRPr lang="ru-UA" dirty="0"/>
          </a:p>
        </p:txBody>
      </p:sp>
      <p:pic>
        <p:nvPicPr>
          <p:cNvPr id="4" name="capybara">
            <a:hlinkClick r:id="" action="ppaction://media"/>
            <a:extLst>
              <a:ext uri="{FF2B5EF4-FFF2-40B4-BE49-F238E27FC236}">
                <a16:creationId xmlns:a16="http://schemas.microsoft.com/office/drawing/2014/main" id="{6CF99E7E-45E9-E459-77C6-EE1A443EEA4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7788" y="2133600"/>
            <a:ext cx="3778250" cy="377825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0BD022-24C5-8EB4-4E4D-F4F4EB29D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009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2873DF-2FDB-0857-89FB-A4CE3EAB2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Абстрактні</a:t>
            </a:r>
            <a:r>
              <a:rPr lang="ru-RU" dirty="0"/>
              <a:t> фабрики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41194DE-3A0F-7EFC-461C-1416D49B1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Абстрактна фабрика –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використовує</a:t>
            </a:r>
            <a:r>
              <a:rPr lang="ru-RU" dirty="0"/>
              <a:t> </a:t>
            </a:r>
            <a:r>
              <a:rPr lang="ru-RU" dirty="0" err="1"/>
              <a:t>декілька</a:t>
            </a:r>
            <a:r>
              <a:rPr lang="ru-RU" dirty="0"/>
              <a:t> </a:t>
            </a:r>
            <a:r>
              <a:rPr lang="ru-RU" dirty="0" err="1"/>
              <a:t>фабричних</a:t>
            </a:r>
            <a:r>
              <a:rPr lang="ru-RU" dirty="0"/>
              <a:t> </a:t>
            </a:r>
            <a:r>
              <a:rPr lang="ru-RU" dirty="0" err="1"/>
              <a:t>методів</a:t>
            </a:r>
            <a:r>
              <a:rPr lang="ru-RU" dirty="0"/>
              <a:t>, </a:t>
            </a:r>
            <a:r>
              <a:rPr lang="ru-RU" dirty="0" err="1"/>
              <a:t>чим</a:t>
            </a:r>
            <a:r>
              <a:rPr lang="ru-RU" dirty="0"/>
              <a:t> </a:t>
            </a:r>
            <a:r>
              <a:rPr lang="ru-RU" dirty="0" err="1"/>
              <a:t>забезпечує</a:t>
            </a:r>
            <a:r>
              <a:rPr lang="ru-RU" dirty="0"/>
              <a:t> </a:t>
            </a:r>
            <a:r>
              <a:rPr lang="ru-RU" dirty="0" err="1"/>
              <a:t>інтерфейс</a:t>
            </a:r>
            <a:r>
              <a:rPr lang="ru-RU" dirty="0"/>
              <a:t> для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пов’язаних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залежних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без </a:t>
            </a:r>
            <a:r>
              <a:rPr lang="ru-RU" dirty="0" err="1"/>
              <a:t>уточнення</a:t>
            </a:r>
            <a:r>
              <a:rPr lang="ru-RU" dirty="0"/>
              <a:t>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конкретних</a:t>
            </a:r>
            <a:r>
              <a:rPr lang="ru-RU" dirty="0"/>
              <a:t> </a:t>
            </a:r>
            <a:r>
              <a:rPr lang="ru-RU" dirty="0" err="1"/>
              <a:t>типів</a:t>
            </a:r>
            <a:r>
              <a:rPr lang="ru-RU" dirty="0"/>
              <a:t>.</a:t>
            </a:r>
          </a:p>
          <a:p>
            <a:r>
              <a:rPr lang="ru-RU" dirty="0" err="1"/>
              <a:t>Десь</a:t>
            </a:r>
            <a:r>
              <a:rPr lang="ru-RU" dirty="0"/>
              <a:t> ми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вже</a:t>
            </a:r>
            <a:r>
              <a:rPr lang="ru-RU" dirty="0"/>
              <a:t> </a:t>
            </a:r>
            <a:r>
              <a:rPr lang="ru-RU" dirty="0" err="1"/>
              <a:t>чули</a:t>
            </a:r>
            <a:r>
              <a:rPr lang="ru-RU" dirty="0"/>
              <a:t>…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теж</a:t>
            </a:r>
            <a:r>
              <a:rPr lang="ru-RU" dirty="0"/>
              <a:t> </a:t>
            </a:r>
            <a:r>
              <a:rPr lang="ru-RU" dirty="0" err="1"/>
              <a:t>заміна</a:t>
            </a:r>
            <a:r>
              <a:rPr lang="ru-RU" dirty="0"/>
              <a:t> </a:t>
            </a:r>
            <a:r>
              <a:rPr lang="ru-RU" dirty="0" err="1"/>
              <a:t>абстрактних</a:t>
            </a:r>
            <a:r>
              <a:rPr lang="ru-RU" dirty="0"/>
              <a:t> </a:t>
            </a:r>
            <a:r>
              <a:rPr lang="ru-RU" dirty="0" err="1"/>
              <a:t>конструкторів</a:t>
            </a:r>
            <a:r>
              <a:rPr lang="ru-RU" dirty="0"/>
              <a:t>, але </a:t>
            </a:r>
            <a:r>
              <a:rPr lang="ru-RU" dirty="0" err="1"/>
              <a:t>більш</a:t>
            </a:r>
            <a:r>
              <a:rPr lang="ru-RU" dirty="0"/>
              <a:t> </a:t>
            </a:r>
            <a:r>
              <a:rPr lang="ru-RU" dirty="0" err="1"/>
              <a:t>узагальнена</a:t>
            </a:r>
            <a:r>
              <a:rPr lang="ru-RU" dirty="0"/>
              <a:t>!</a:t>
            </a:r>
            <a:endParaRPr lang="ru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F01DA5-5161-961F-3226-4FB677532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684" y="4022411"/>
            <a:ext cx="5367583" cy="23989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903F5-918F-42B0-C44C-3361ADDB9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5379558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EEB645-BE8C-3801-D6D1-6F72D140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Діаграма</a:t>
            </a:r>
            <a:r>
              <a:rPr lang="ru-RU" dirty="0"/>
              <a:t> </a:t>
            </a:r>
            <a:r>
              <a:rPr lang="ru-RU" dirty="0" err="1"/>
              <a:t>Абстрактної</a:t>
            </a:r>
            <a:r>
              <a:rPr lang="ru-RU" dirty="0"/>
              <a:t> фабрики</a:t>
            </a:r>
            <a:endParaRPr lang="ru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CA5429B5-98E7-01B2-C850-1A7DA6E23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2218440"/>
            <a:ext cx="8896162" cy="42106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159DAC-6C07-97E7-F92F-FBFD4BDFB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036492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6973BF-1324-3E28-50B5-7FB5972AC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Переваги</a:t>
            </a:r>
            <a:r>
              <a:rPr lang="ru-RU" dirty="0"/>
              <a:t> та </a:t>
            </a:r>
            <a:r>
              <a:rPr lang="ru-RU" dirty="0" err="1"/>
              <a:t>недоліки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0D8BB6D-5622-3AFB-8735-B9CD6C056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Переваги</a:t>
            </a:r>
            <a:r>
              <a:rPr lang="ru-RU" dirty="0"/>
              <a:t>:</a:t>
            </a:r>
          </a:p>
          <a:p>
            <a:r>
              <a:rPr lang="ru-RU" dirty="0" err="1"/>
              <a:t>Усі</a:t>
            </a:r>
            <a:r>
              <a:rPr lang="ru-RU" dirty="0"/>
              <a:t> </a:t>
            </a:r>
            <a:r>
              <a:rPr lang="ru-RU" dirty="0" err="1"/>
              <a:t>переваги</a:t>
            </a:r>
            <a:r>
              <a:rPr lang="ru-RU" dirty="0"/>
              <a:t>, </a:t>
            </a:r>
            <a:r>
              <a:rPr lang="ru-RU" dirty="0" err="1"/>
              <a:t>які</a:t>
            </a:r>
            <a:r>
              <a:rPr lang="ru-RU" dirty="0"/>
              <a:t> надавав </a:t>
            </a:r>
            <a:r>
              <a:rPr lang="ru-RU" dirty="0" err="1"/>
              <a:t>фабричний</a:t>
            </a:r>
            <a:r>
              <a:rPr lang="ru-RU" dirty="0"/>
              <a:t> метод</a:t>
            </a:r>
          </a:p>
          <a:p>
            <a:r>
              <a:rPr lang="ru-RU" dirty="0" err="1"/>
              <a:t>Забезпечує</a:t>
            </a:r>
            <a:r>
              <a:rPr lang="ru-RU" dirty="0"/>
              <a:t> </a:t>
            </a:r>
            <a:r>
              <a:rPr lang="ru-RU" dirty="0" err="1"/>
              <a:t>можливість</a:t>
            </a:r>
            <a:r>
              <a:rPr lang="ru-RU" dirty="0"/>
              <a:t> </a:t>
            </a:r>
            <a:r>
              <a:rPr lang="ru-RU" dirty="0" err="1"/>
              <a:t>чітко</a:t>
            </a:r>
            <a:r>
              <a:rPr lang="ru-RU" dirty="0"/>
              <a:t> </a:t>
            </a:r>
            <a:r>
              <a:rPr lang="ru-RU" dirty="0" err="1"/>
              <a:t>визначити</a:t>
            </a:r>
            <a:r>
              <a:rPr lang="ru-RU" dirty="0"/>
              <a:t> </a:t>
            </a:r>
            <a:r>
              <a:rPr lang="ru-RU" dirty="0" err="1"/>
              <a:t>дозволені</a:t>
            </a:r>
            <a:r>
              <a:rPr lang="ru-RU" dirty="0"/>
              <a:t> та </a:t>
            </a:r>
            <a:r>
              <a:rPr lang="ru-RU" dirty="0" err="1"/>
              <a:t>заборонені</a:t>
            </a:r>
            <a:r>
              <a:rPr lang="ru-RU" dirty="0"/>
              <a:t> </a:t>
            </a:r>
            <a:r>
              <a:rPr lang="ru-RU" dirty="0" err="1"/>
              <a:t>комбінації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endParaRPr lang="ru-RU" dirty="0"/>
          </a:p>
          <a:p>
            <a:r>
              <a:rPr lang="ru-RU" dirty="0" err="1"/>
              <a:t>Визначення</a:t>
            </a:r>
            <a:r>
              <a:rPr lang="ru-RU" dirty="0"/>
              <a:t>, яка </a:t>
            </a:r>
            <a:r>
              <a:rPr lang="ru-RU" dirty="0" err="1"/>
              <a:t>саме</a:t>
            </a:r>
            <a:r>
              <a:rPr lang="ru-RU" dirty="0"/>
              <a:t> </a:t>
            </a:r>
            <a:r>
              <a:rPr lang="ru-RU" dirty="0" err="1"/>
              <a:t>комбінація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r>
              <a:rPr lang="ru-RU" dirty="0"/>
              <a:t> буде </a:t>
            </a:r>
            <a:r>
              <a:rPr lang="ru-RU" dirty="0" err="1"/>
              <a:t>створюватись</a:t>
            </a:r>
            <a:r>
              <a:rPr lang="ru-RU" dirty="0"/>
              <a:t>, - </a:t>
            </a:r>
            <a:r>
              <a:rPr lang="ru-RU" dirty="0" err="1"/>
              <a:t>еквівалентно</a:t>
            </a:r>
            <a:r>
              <a:rPr lang="ru-RU" dirty="0"/>
              <a:t> </a:t>
            </a:r>
            <a:r>
              <a:rPr lang="ru-RU" dirty="0" err="1"/>
              <a:t>передачі</a:t>
            </a:r>
            <a:r>
              <a:rPr lang="ru-RU" dirty="0"/>
              <a:t> фабрики параметром (</a:t>
            </a:r>
            <a:r>
              <a:rPr lang="ru-RU" dirty="0" err="1"/>
              <a:t>дуже</a:t>
            </a:r>
            <a:r>
              <a:rPr lang="ru-RU" dirty="0"/>
              <a:t> просто)</a:t>
            </a:r>
          </a:p>
          <a:p>
            <a:pPr marL="0" indent="0">
              <a:buNone/>
            </a:pPr>
            <a:r>
              <a:rPr lang="ru-RU" dirty="0" err="1"/>
              <a:t>Недоліки</a:t>
            </a:r>
            <a:r>
              <a:rPr lang="ru-RU" dirty="0"/>
              <a:t>:</a:t>
            </a:r>
          </a:p>
          <a:p>
            <a:r>
              <a:rPr lang="ru-RU" dirty="0" err="1"/>
              <a:t>Розширюваність</a:t>
            </a:r>
            <a:r>
              <a:rPr lang="ru-RU" dirty="0"/>
              <a:t> </a:t>
            </a:r>
            <a:r>
              <a:rPr lang="ru-RU" dirty="0" err="1"/>
              <a:t>абстрактних</a:t>
            </a:r>
            <a:r>
              <a:rPr lang="ru-RU" dirty="0"/>
              <a:t> фабрик </a:t>
            </a:r>
            <a:r>
              <a:rPr lang="ru-RU" dirty="0" err="1"/>
              <a:t>залежно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додавання</a:t>
            </a:r>
            <a:r>
              <a:rPr lang="ru-RU" dirty="0"/>
              <a:t> </a:t>
            </a:r>
            <a:r>
              <a:rPr lang="ru-RU" dirty="0" err="1"/>
              <a:t>нових</a:t>
            </a:r>
            <a:r>
              <a:rPr lang="ru-RU" dirty="0"/>
              <a:t> </a:t>
            </a:r>
            <a:r>
              <a:rPr lang="ru-RU" dirty="0" err="1"/>
              <a:t>ієрархій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r>
              <a:rPr lang="ru-RU" dirty="0"/>
              <a:t> є </a:t>
            </a:r>
            <a:r>
              <a:rPr lang="ru-RU" dirty="0" err="1"/>
              <a:t>досить</a:t>
            </a:r>
            <a:r>
              <a:rPr lang="ru-RU" dirty="0"/>
              <a:t> складною задачею, </a:t>
            </a:r>
            <a:r>
              <a:rPr lang="ru-RU" dirty="0" err="1"/>
              <a:t>оскільки</a:t>
            </a:r>
            <a:r>
              <a:rPr lang="ru-RU" dirty="0"/>
              <a:t> </a:t>
            </a:r>
            <a:r>
              <a:rPr lang="ru-RU" dirty="0" err="1"/>
              <a:t>вимагає</a:t>
            </a:r>
            <a:r>
              <a:rPr lang="ru-RU" dirty="0"/>
              <a:t> </a:t>
            </a:r>
            <a:r>
              <a:rPr lang="ru-RU" dirty="0" err="1"/>
              <a:t>модифікації</a:t>
            </a:r>
            <a:r>
              <a:rPr lang="ru-RU" dirty="0"/>
              <a:t> </a:t>
            </a:r>
            <a:r>
              <a:rPr lang="ru-RU" dirty="0" err="1"/>
              <a:t>інтерфейсу</a:t>
            </a:r>
            <a:r>
              <a:rPr lang="ru-RU" dirty="0"/>
              <a:t>.</a:t>
            </a:r>
            <a:endParaRPr lang="ru-UA" dirty="0"/>
          </a:p>
          <a:p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3975F-CB85-8FD4-A413-F15405BC8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150575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1D3027-43E6-C717-B6AA-39E45F352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Слід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абстрактні</a:t>
            </a:r>
            <a:r>
              <a:rPr lang="ru-RU" dirty="0"/>
              <a:t> фабрики, </a:t>
            </a:r>
            <a:r>
              <a:rPr lang="ru-RU" dirty="0" err="1"/>
              <a:t>якщо</a:t>
            </a:r>
            <a:r>
              <a:rPr lang="ru-RU" dirty="0"/>
              <a:t>…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4263467-D239-ACEE-CFC6-C8D45D7D0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Програма</a:t>
            </a:r>
            <a:r>
              <a:rPr lang="ru-RU" dirty="0"/>
              <a:t> </a:t>
            </a:r>
            <a:r>
              <a:rPr lang="ru-RU" dirty="0" err="1"/>
              <a:t>має</a:t>
            </a:r>
            <a:r>
              <a:rPr lang="ru-RU" dirty="0"/>
              <a:t> бути незалежною </a:t>
            </a:r>
            <a:r>
              <a:rPr lang="ru-RU" dirty="0" err="1"/>
              <a:t>від</a:t>
            </a:r>
            <a:r>
              <a:rPr lang="ru-RU" dirty="0"/>
              <a:t> того, як </a:t>
            </a:r>
            <a:r>
              <a:rPr lang="ru-RU" dirty="0" err="1"/>
              <a:t>її</a:t>
            </a:r>
            <a:r>
              <a:rPr lang="ru-RU" dirty="0"/>
              <a:t> </a:t>
            </a:r>
            <a:r>
              <a:rPr lang="ru-RU" dirty="0" err="1"/>
              <a:t>продукти</a:t>
            </a:r>
            <a:r>
              <a:rPr lang="ru-RU" dirty="0"/>
              <a:t> </a:t>
            </a:r>
            <a:r>
              <a:rPr lang="ru-RU" dirty="0" err="1"/>
              <a:t>створюються</a:t>
            </a:r>
            <a:r>
              <a:rPr lang="ru-RU" dirty="0"/>
              <a:t>, </a:t>
            </a:r>
            <a:r>
              <a:rPr lang="ru-RU" dirty="0" err="1"/>
              <a:t>компонуються</a:t>
            </a:r>
            <a:r>
              <a:rPr lang="ru-RU" dirty="0"/>
              <a:t> та </a:t>
            </a:r>
            <a:r>
              <a:rPr lang="ru-RU" dirty="0" err="1"/>
              <a:t>представляються</a:t>
            </a:r>
            <a:r>
              <a:rPr lang="ru-RU" dirty="0"/>
              <a:t>.</a:t>
            </a:r>
          </a:p>
          <a:p>
            <a:r>
              <a:rPr lang="ru-RU" dirty="0"/>
              <a:t>Систему </a:t>
            </a:r>
            <a:r>
              <a:rPr lang="ru-RU" dirty="0" err="1"/>
              <a:t>має</a:t>
            </a:r>
            <a:r>
              <a:rPr lang="ru-RU" dirty="0"/>
              <a:t> бути легко </a:t>
            </a:r>
            <a:r>
              <a:rPr lang="ru-RU" dirty="0" err="1"/>
              <a:t>сконфігурувати</a:t>
            </a:r>
            <a:r>
              <a:rPr lang="ru-RU" dirty="0"/>
              <a:t> на </a:t>
            </a: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конкретної</a:t>
            </a:r>
            <a:r>
              <a:rPr lang="ru-RU" dirty="0"/>
              <a:t> </a:t>
            </a:r>
            <a:r>
              <a:rPr lang="ru-RU" dirty="0" err="1"/>
              <a:t>комбінації</a:t>
            </a:r>
            <a:r>
              <a:rPr lang="ru-RU" dirty="0"/>
              <a:t> (</a:t>
            </a:r>
            <a:r>
              <a:rPr lang="ru-RU" dirty="0" err="1"/>
              <a:t>сім’ї</a:t>
            </a:r>
            <a:r>
              <a:rPr lang="ru-RU" dirty="0"/>
              <a:t>) </a:t>
            </a:r>
            <a:r>
              <a:rPr lang="ru-RU" dirty="0" err="1"/>
              <a:t>продуктів</a:t>
            </a:r>
            <a:r>
              <a:rPr lang="ru-RU" dirty="0"/>
              <a:t>.</a:t>
            </a:r>
          </a:p>
          <a:p>
            <a:r>
              <a:rPr lang="ru-RU" dirty="0" err="1"/>
              <a:t>Має</a:t>
            </a:r>
            <a:r>
              <a:rPr lang="ru-RU" dirty="0"/>
              <a:t> бути </a:t>
            </a:r>
            <a:r>
              <a:rPr lang="ru-RU" dirty="0" err="1"/>
              <a:t>можливість</a:t>
            </a:r>
            <a:r>
              <a:rPr lang="ru-RU" dirty="0"/>
              <a:t> </a:t>
            </a:r>
            <a:r>
              <a:rPr lang="ru-RU" dirty="0" err="1"/>
              <a:t>визначати</a:t>
            </a:r>
            <a:r>
              <a:rPr lang="ru-RU" dirty="0"/>
              <a:t>, </a:t>
            </a:r>
            <a:r>
              <a:rPr lang="ru-RU" dirty="0" err="1"/>
              <a:t>які</a:t>
            </a:r>
            <a:r>
              <a:rPr lang="ru-RU" dirty="0"/>
              <a:t> </a:t>
            </a:r>
            <a:r>
              <a:rPr lang="ru-RU" dirty="0" err="1"/>
              <a:t>комбінації</a:t>
            </a:r>
            <a:r>
              <a:rPr lang="ru-RU" dirty="0"/>
              <a:t> (</a:t>
            </a:r>
            <a:r>
              <a:rPr lang="ru-RU" dirty="0" err="1"/>
              <a:t>сім’ї</a:t>
            </a:r>
            <a:r>
              <a:rPr lang="ru-RU" dirty="0"/>
              <a:t>) </a:t>
            </a:r>
            <a:r>
              <a:rPr lang="ru-RU" dirty="0" err="1"/>
              <a:t>продуктів</a:t>
            </a:r>
            <a:r>
              <a:rPr lang="ru-RU" dirty="0"/>
              <a:t> </a:t>
            </a:r>
            <a:r>
              <a:rPr lang="ru-RU" dirty="0" err="1"/>
              <a:t>може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програма</a:t>
            </a:r>
            <a:endParaRPr lang="ru-RU" dirty="0"/>
          </a:p>
          <a:p>
            <a:r>
              <a:rPr lang="ru-RU" dirty="0"/>
              <a:t>Ми </a:t>
            </a:r>
            <a:r>
              <a:rPr lang="ru-RU" dirty="0" err="1"/>
              <a:t>хочемо</a:t>
            </a:r>
            <a:r>
              <a:rPr lang="ru-RU" dirty="0"/>
              <a:t> </a:t>
            </a:r>
            <a:r>
              <a:rPr lang="ru-RU" dirty="0" err="1"/>
              <a:t>визначити</a:t>
            </a:r>
            <a:r>
              <a:rPr lang="ru-RU" dirty="0"/>
              <a:t> </a:t>
            </a:r>
            <a:r>
              <a:rPr lang="ru-RU" dirty="0" err="1"/>
              <a:t>бібліотеку</a:t>
            </a:r>
            <a:r>
              <a:rPr lang="ru-RU" dirty="0"/>
              <a:t> з </a:t>
            </a:r>
            <a:r>
              <a:rPr lang="ru-RU" dirty="0" err="1"/>
              <a:t>деякими</a:t>
            </a:r>
            <a:r>
              <a:rPr lang="ru-RU" dirty="0"/>
              <a:t> продуктами, але </a:t>
            </a:r>
            <a:r>
              <a:rPr lang="ru-RU" dirty="0" err="1"/>
              <a:t>користувачам</a:t>
            </a:r>
            <a:r>
              <a:rPr lang="ru-RU" dirty="0"/>
              <a:t> </a:t>
            </a:r>
            <a:r>
              <a:rPr lang="ru-RU" dirty="0" err="1"/>
              <a:t>маємо</a:t>
            </a:r>
            <a:r>
              <a:rPr lang="ru-RU" dirty="0"/>
              <a:t> </a:t>
            </a:r>
            <a:r>
              <a:rPr lang="ru-RU" dirty="0" err="1"/>
              <a:t>видати</a:t>
            </a:r>
            <a:r>
              <a:rPr lang="ru-RU" dirty="0"/>
              <a:t> </a:t>
            </a:r>
            <a:r>
              <a:rPr lang="ru-RU" dirty="0" err="1"/>
              <a:t>лише</a:t>
            </a:r>
            <a:r>
              <a:rPr lang="ru-RU" dirty="0"/>
              <a:t> доступ до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інтерфейсів</a:t>
            </a:r>
            <a:r>
              <a:rPr lang="ru-RU" dirty="0"/>
              <a:t>, а не до </a:t>
            </a:r>
            <a:r>
              <a:rPr lang="ru-RU" dirty="0" err="1"/>
              <a:t>реалізацій</a:t>
            </a:r>
            <a:r>
              <a:rPr lang="ru-RU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E931F-60A4-3506-195A-70D633BB6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464232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F73141-3F22-3E7B-7658-F4A1ED64E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Застосування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CF1526A-E76F-D565-5398-67C55A3D3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Визначимо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інтерфейс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абстрактної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фабрики, яка б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створювала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ворогів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для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нашої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гри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AbstractEnemyFactory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pPr marL="0" indent="0">
              <a:buNone/>
            </a:pPr>
            <a:r>
              <a:rPr lang="ru-RU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ABB98-63C9-B93B-443A-AE266B3AF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36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294051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ECA53F-A117-30EF-2314-D7C88D8F1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Діаграма</a:t>
            </a:r>
            <a:r>
              <a:rPr lang="ru-RU" dirty="0"/>
              <a:t> </a:t>
            </a:r>
            <a:r>
              <a:rPr lang="ru-RU" dirty="0" err="1"/>
              <a:t>ієрархії</a:t>
            </a:r>
            <a:r>
              <a:rPr lang="ru-RU" dirty="0"/>
              <a:t> </a:t>
            </a:r>
            <a:r>
              <a:rPr lang="ru-RU" dirty="0" err="1"/>
              <a:t>ворогів</a:t>
            </a:r>
            <a:endParaRPr lang="ru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A3987163-71EF-C275-0F38-E6B9C0B3E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238126"/>
            <a:ext cx="8915400" cy="3569197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FC926E-71E5-A9A2-0E00-8770048C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37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027456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57CAE73-A16E-5D79-A564-2EF74039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Застосування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833EC7E-0B17-9594-F60E-0F83B0FB8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EasyLevelEnemyFactory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5" name="Місце для вмісту 4">
            <a:extLst>
              <a:ext uri="{FF2B5EF4-FFF2-40B4-BE49-F238E27FC236}">
                <a16:creationId xmlns:a16="http://schemas.microsoft.com/office/drawing/2014/main" id="{ECB43511-4421-9871-5A86-0D5931AFF3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DieHardLevelEnemyFactory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BadSoldier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MakeSuperMonster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BadSuperMonster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4001CE-D3F9-89E0-5443-BDE595031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571560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4C231D2-A560-64B9-B04A-87D6028E6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Застосування</a:t>
            </a:r>
            <a:endParaRPr lang="ru-UA" dirty="0"/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D9F392B4-6206-5827-5C64-0CB1E2F45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GameApp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...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SelectLevel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(user chooses the Easy level)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	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_ =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EasyLevelEnemyFactory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	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_ =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DieHardLevelEnemyFactory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AbstractEnemyFactory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_;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08517C-95F1-6D22-8782-5EFCB3D6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39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868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296607-58BF-B83A-169A-22D29601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Фабричний</a:t>
            </a:r>
            <a:r>
              <a:rPr lang="ru-RU" dirty="0"/>
              <a:t> метод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E0580ED-4C2E-4AC5-8494-7868AFF10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Фабричний</a:t>
            </a:r>
            <a:r>
              <a:rPr lang="ru-RU" dirty="0"/>
              <a:t> метод –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>
                <a:solidFill>
                  <a:srgbClr val="FF0000"/>
                </a:solidFill>
              </a:rPr>
              <a:t>МЕТОД </a:t>
            </a:r>
            <a:r>
              <a:rPr lang="ru-RU" dirty="0" err="1"/>
              <a:t>класу</a:t>
            </a:r>
            <a:r>
              <a:rPr lang="ru-RU" dirty="0"/>
              <a:t>, </a:t>
            </a:r>
            <a:r>
              <a:rPr lang="ru-RU" dirty="0" err="1"/>
              <a:t>зазвичай</a:t>
            </a:r>
            <a:r>
              <a:rPr lang="ru-RU" dirty="0"/>
              <a:t> </a:t>
            </a:r>
            <a:r>
              <a:rPr lang="ru-RU" dirty="0" err="1"/>
              <a:t>віртуальний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абстрактний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виконує</a:t>
            </a:r>
            <a:r>
              <a:rPr lang="ru-RU" dirty="0"/>
              <a:t> роль «</a:t>
            </a:r>
            <a:r>
              <a:rPr lang="ru-RU" dirty="0" err="1"/>
              <a:t>віртуального</a:t>
            </a:r>
            <a:r>
              <a:rPr lang="ru-RU" dirty="0"/>
              <a:t> конструктора» </a:t>
            </a:r>
            <a:r>
              <a:rPr lang="ru-RU" dirty="0" err="1"/>
              <a:t>певного</a:t>
            </a:r>
            <a:r>
              <a:rPr lang="ru-RU" dirty="0"/>
              <a:t> продукту.</a:t>
            </a:r>
          </a:p>
          <a:p>
            <a:pPr marL="0" indent="0">
              <a:buNone/>
            </a:pPr>
            <a:r>
              <a:rPr lang="ru-RU" b="1" dirty="0" err="1">
                <a:solidFill>
                  <a:schemeClr val="tx1"/>
                </a:solidFill>
              </a:rPr>
              <a:t>Мотивація</a:t>
            </a:r>
            <a:r>
              <a:rPr lang="ru-RU" b="1" dirty="0">
                <a:solidFill>
                  <a:schemeClr val="tx1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(приклад):</a:t>
            </a:r>
          </a:p>
          <a:p>
            <a:r>
              <a:rPr lang="ru-RU" dirty="0" err="1">
                <a:solidFill>
                  <a:schemeClr val="tx1"/>
                </a:solidFill>
              </a:rPr>
              <a:t>Майже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завжди</a:t>
            </a:r>
            <a:r>
              <a:rPr lang="ru-RU" dirty="0">
                <a:solidFill>
                  <a:schemeClr val="tx1"/>
                </a:solidFill>
              </a:rPr>
              <a:t> для </a:t>
            </a:r>
            <a:r>
              <a:rPr lang="ru-RU" dirty="0" err="1">
                <a:solidFill>
                  <a:schemeClr val="tx1"/>
                </a:solidFill>
              </a:rPr>
              <a:t>створення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фреймворків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ru-RU" dirty="0" err="1">
                <a:solidFill>
                  <a:schemeClr val="tx1"/>
                </a:solidFill>
              </a:rPr>
              <a:t>використовуються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абстрактні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класи</a:t>
            </a:r>
            <a:r>
              <a:rPr lang="ru-RU" dirty="0">
                <a:solidFill>
                  <a:schemeClr val="tx1"/>
                </a:solidFill>
              </a:rPr>
              <a:t> для </a:t>
            </a:r>
            <a:r>
              <a:rPr lang="ru-RU" dirty="0" err="1">
                <a:solidFill>
                  <a:schemeClr val="tx1"/>
                </a:solidFill>
              </a:rPr>
              <a:t>визначення</a:t>
            </a:r>
            <a:r>
              <a:rPr lang="ru-RU" dirty="0">
                <a:solidFill>
                  <a:schemeClr val="tx1"/>
                </a:solidFill>
              </a:rPr>
              <a:t> і </a:t>
            </a:r>
            <a:r>
              <a:rPr lang="ru-RU" dirty="0" err="1">
                <a:solidFill>
                  <a:schemeClr val="tx1"/>
                </a:solidFill>
              </a:rPr>
              <a:t>підтримки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взаємозвязків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між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об’єктами</a:t>
            </a:r>
            <a:endParaRPr lang="ru-RU" dirty="0">
              <a:solidFill>
                <a:schemeClr val="tx1"/>
              </a:solidFill>
            </a:endParaRPr>
          </a:p>
          <a:p>
            <a:r>
              <a:rPr lang="ru-RU" dirty="0">
                <a:solidFill>
                  <a:schemeClr val="tx1"/>
                </a:solidFill>
              </a:rPr>
              <a:t>Фреймворк </a:t>
            </a:r>
            <a:r>
              <a:rPr lang="ru-RU" dirty="0" err="1">
                <a:solidFill>
                  <a:schemeClr val="tx1"/>
                </a:solidFill>
              </a:rPr>
              <a:t>завжди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відповідальний</a:t>
            </a:r>
            <a:r>
              <a:rPr lang="ru-RU" dirty="0">
                <a:solidFill>
                  <a:schemeClr val="tx1"/>
                </a:solidFill>
              </a:rPr>
              <a:t> за </a:t>
            </a:r>
            <a:r>
              <a:rPr lang="ru-RU" dirty="0" err="1">
                <a:solidFill>
                  <a:schemeClr val="tx1"/>
                </a:solidFill>
              </a:rPr>
              <a:t>створення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цих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об’єктів</a:t>
            </a:r>
            <a:r>
              <a:rPr lang="ru-RU" dirty="0">
                <a:solidFill>
                  <a:schemeClr val="tx1"/>
                </a:solidFill>
              </a:rPr>
              <a:t>!</a:t>
            </a:r>
          </a:p>
          <a:p>
            <a:endParaRPr lang="ru-UA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E4FA5-72C2-67A6-450E-F4FFBBCC2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5574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249E41-C118-DB2E-1F59-D7FD5BFFC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Однак</a:t>
            </a:r>
            <a:r>
              <a:rPr lang="ru-RU" dirty="0"/>
              <a:t> як </a:t>
            </a:r>
            <a:r>
              <a:rPr lang="ru-RU" dirty="0" err="1"/>
              <a:t>узагальнити</a:t>
            </a:r>
            <a:r>
              <a:rPr lang="ru-RU" dirty="0"/>
              <a:t> </a:t>
            </a:r>
            <a:r>
              <a:rPr lang="ru-RU" dirty="0" err="1"/>
              <a:t>абстрактні</a:t>
            </a:r>
            <a:r>
              <a:rPr lang="ru-RU" dirty="0"/>
              <a:t> фабрики?</a:t>
            </a:r>
            <a:endParaRPr lang="ru-UA" dirty="0"/>
          </a:p>
        </p:txBody>
      </p:sp>
      <p:sp>
        <p:nvSpPr>
          <p:cNvPr id="5" name="Місце для вмісту 4">
            <a:extLst>
              <a:ext uri="{FF2B5EF4-FFF2-40B4-BE49-F238E27FC236}">
                <a16:creationId xmlns:a16="http://schemas.microsoft.com/office/drawing/2014/main" id="{6466EB40-AFF4-640E-BFA4-CE62C8BE3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Хотілося</a:t>
            </a:r>
            <a:r>
              <a:rPr lang="ru-RU" dirty="0"/>
              <a:t> б </a:t>
            </a:r>
            <a:r>
              <a:rPr lang="ru-RU" dirty="0" err="1"/>
              <a:t>написати</a:t>
            </a:r>
            <a:r>
              <a:rPr lang="ru-RU" dirty="0"/>
              <a:t> один, </a:t>
            </a:r>
            <a:r>
              <a:rPr lang="ru-RU" dirty="0" err="1"/>
              <a:t>узагальнений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би </a:t>
            </a:r>
            <a:r>
              <a:rPr lang="ru-RU" dirty="0" err="1"/>
              <a:t>генерував</a:t>
            </a:r>
            <a:r>
              <a:rPr lang="ru-RU" dirty="0"/>
              <a:t> нам </a:t>
            </a:r>
            <a:r>
              <a:rPr lang="ru-RU" dirty="0" err="1"/>
              <a:t>інтерфейси</a:t>
            </a:r>
            <a:r>
              <a:rPr lang="ru-RU" dirty="0"/>
              <a:t> та </a:t>
            </a:r>
            <a:r>
              <a:rPr lang="ru-RU" dirty="0" err="1"/>
              <a:t>реалізації</a:t>
            </a:r>
            <a:r>
              <a:rPr lang="ru-RU" dirty="0"/>
              <a:t> фабрик </a:t>
            </a:r>
            <a:r>
              <a:rPr lang="ru-RU" dirty="0" err="1"/>
              <a:t>залежно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типів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r>
              <a:rPr lang="ru-RU" dirty="0"/>
              <a:t>, </a:t>
            </a:r>
            <a:r>
              <a:rPr lang="ru-RU" dirty="0" err="1"/>
              <a:t>які</a:t>
            </a:r>
            <a:r>
              <a:rPr lang="ru-RU" dirty="0"/>
              <a:t> ми </a:t>
            </a:r>
            <a:r>
              <a:rPr lang="ru-RU" dirty="0" err="1"/>
              <a:t>хочемо</a:t>
            </a:r>
            <a:r>
              <a:rPr lang="ru-RU" dirty="0"/>
              <a:t>, </a:t>
            </a:r>
            <a:r>
              <a:rPr lang="ru-RU" dirty="0" err="1"/>
              <a:t>щоб</a:t>
            </a:r>
            <a:r>
              <a:rPr lang="ru-RU" dirty="0"/>
              <a:t> вони </a:t>
            </a:r>
            <a:r>
              <a:rPr lang="ru-RU" dirty="0" err="1"/>
              <a:t>створювали</a:t>
            </a:r>
            <a:endParaRPr lang="ru-RU" dirty="0"/>
          </a:p>
          <a:p>
            <a:r>
              <a:rPr lang="ru-RU" dirty="0" err="1"/>
              <a:t>Наприклад</a:t>
            </a:r>
            <a:r>
              <a:rPr lang="ru-RU" dirty="0"/>
              <a:t>:</a:t>
            </a:r>
          </a:p>
          <a:p>
            <a:pPr marL="0" indent="0">
              <a:buNone/>
            </a:pP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72CA68-6A09-4813-B549-382802BA061B}"/>
              </a:ext>
            </a:extLst>
          </p:cNvPr>
          <p:cNvSpPr txBox="1"/>
          <p:nvPr/>
        </p:nvSpPr>
        <p:spPr>
          <a:xfrm>
            <a:off x="3223968" y="3551319"/>
            <a:ext cx="87575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AbstractEnemyFactory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</a:p>
          <a:p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IFactory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Soldier</a:t>
            </a:r>
            <a:r>
              <a:rPr lang="en-US" dirty="0">
                <a:solidFill>
                  <a:srgbClr val="2B91AF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  <a:endParaRPr lang="ru-UA" dirty="0"/>
          </a:p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EasyLevelEnemyFactory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</a:p>
          <a:p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Concrete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SillySoldier</a:t>
            </a:r>
            <a:r>
              <a:rPr lang="en-US" dirty="0">
                <a:solidFill>
                  <a:srgbClr val="2B91AF"/>
                </a:solidFill>
                <a:latin typeface="Cascadia Mono" panose="020B0609020000020004" pitchFamily="49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Silly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  <a:endParaRPr lang="ru-UA" dirty="0"/>
          </a:p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DieHardLevelEnemyFactory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</a:p>
          <a:p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Concrete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Factory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BadSoldier</a:t>
            </a:r>
            <a:r>
              <a:rPr lang="en-US" dirty="0">
                <a:solidFill>
                  <a:srgbClr val="2B91AF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Bad</a:t>
            </a:r>
            <a:r>
              <a:rPr lang="en-US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Super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Monster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&gt;;</a:t>
            </a:r>
            <a:endParaRPr lang="ru-UA" dirty="0"/>
          </a:p>
          <a:p>
            <a:endParaRPr lang="ru-U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E08853-16EC-3A03-3A36-2FBA16F2A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40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906716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7B4E0-4622-3F64-01F1-3A909F46D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Відповідь</a:t>
            </a:r>
            <a:r>
              <a:rPr lang="ru-RU" dirty="0"/>
              <a:t> </a:t>
            </a:r>
            <a:r>
              <a:rPr lang="ru-RU" dirty="0" err="1"/>
              <a:t>знайдемо</a:t>
            </a:r>
            <a:r>
              <a:rPr lang="ru-RU" dirty="0"/>
              <a:t> у </a:t>
            </a:r>
            <a:r>
              <a:rPr lang="ru-RU" dirty="0" err="1"/>
              <a:t>Додатку</a:t>
            </a:r>
            <a:r>
              <a:rPr lang="ru-RU" dirty="0"/>
              <a:t> до коду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8714A-375B-A93E-F911-D47F80745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До </a:t>
            </a:r>
            <a:r>
              <a:rPr lang="ru-RU" dirty="0" err="1"/>
              <a:t>презентації</a:t>
            </a:r>
            <a:r>
              <a:rPr lang="ru-RU" dirty="0"/>
              <a:t> </a:t>
            </a:r>
            <a:r>
              <a:rPr lang="ru-RU" dirty="0" err="1"/>
              <a:t>надано</a:t>
            </a:r>
            <a:r>
              <a:rPr lang="ru-RU" dirty="0"/>
              <a:t> </a:t>
            </a:r>
            <a:r>
              <a:rPr lang="ru-RU" dirty="0" err="1"/>
              <a:t>Додаток</a:t>
            </a:r>
            <a:r>
              <a:rPr lang="ru-RU" dirty="0"/>
              <a:t> до коду, у </a:t>
            </a:r>
            <a:r>
              <a:rPr lang="ru-RU" dirty="0" err="1"/>
              <a:t>якому</a:t>
            </a:r>
            <a:r>
              <a:rPr lang="ru-RU" dirty="0"/>
              <a:t> описано </a:t>
            </a:r>
            <a:r>
              <a:rPr lang="ru-RU" dirty="0" err="1"/>
              <a:t>дуже</a:t>
            </a:r>
            <a:r>
              <a:rPr lang="ru-RU" dirty="0"/>
              <a:t> </a:t>
            </a:r>
            <a:r>
              <a:rPr lang="ru-RU" dirty="0" err="1"/>
              <a:t>гнучкий</a:t>
            </a:r>
            <a:r>
              <a:rPr lang="ru-RU" dirty="0"/>
              <a:t> </a:t>
            </a:r>
            <a:r>
              <a:rPr lang="ru-RU" dirty="0" err="1"/>
              <a:t>спосіб</a:t>
            </a:r>
            <a:r>
              <a:rPr lang="ru-RU" dirty="0"/>
              <a:t> </a:t>
            </a:r>
            <a:r>
              <a:rPr lang="ru-RU" dirty="0" err="1"/>
              <a:t>визначення</a:t>
            </a:r>
            <a:r>
              <a:rPr lang="ru-RU" dirty="0"/>
              <a:t> </a:t>
            </a:r>
            <a:r>
              <a:rPr lang="ru-RU" dirty="0" err="1"/>
              <a:t>узагальнених</a:t>
            </a:r>
            <a:r>
              <a:rPr lang="ru-RU" dirty="0"/>
              <a:t> </a:t>
            </a:r>
            <a:r>
              <a:rPr lang="ru-RU" dirty="0" err="1"/>
              <a:t>абстрактних</a:t>
            </a:r>
            <a:r>
              <a:rPr lang="ru-RU" dirty="0"/>
              <a:t> фабрик.</a:t>
            </a:r>
          </a:p>
          <a:p>
            <a:r>
              <a:rPr lang="ru-RU" dirty="0" err="1"/>
              <a:t>Реалізація</a:t>
            </a:r>
            <a:r>
              <a:rPr lang="ru-RU" dirty="0"/>
              <a:t> </a:t>
            </a:r>
            <a:r>
              <a:rPr lang="ru-RU" dirty="0" err="1"/>
              <a:t>досить</a:t>
            </a:r>
            <a:r>
              <a:rPr lang="ru-RU" dirty="0"/>
              <a:t> складна і </a:t>
            </a:r>
            <a:r>
              <a:rPr lang="ru-RU" dirty="0" err="1"/>
              <a:t>вимагає</a:t>
            </a:r>
            <a:r>
              <a:rPr lang="ru-RU" dirty="0"/>
              <a:t> </a:t>
            </a:r>
            <a:r>
              <a:rPr lang="ru-RU" dirty="0" err="1"/>
              <a:t>певного</a:t>
            </a:r>
            <a:r>
              <a:rPr lang="ru-RU" dirty="0"/>
              <a:t> </a:t>
            </a:r>
            <a:r>
              <a:rPr lang="ru-RU" dirty="0" err="1"/>
              <a:t>рівня</a:t>
            </a:r>
            <a:r>
              <a:rPr lang="ru-RU" dirty="0"/>
              <a:t> </a:t>
            </a:r>
            <a:r>
              <a:rPr lang="ru-RU" dirty="0" err="1"/>
              <a:t>кваліфікації</a:t>
            </a:r>
            <a:r>
              <a:rPr lang="ru-RU" dirty="0"/>
              <a:t> С++ </a:t>
            </a:r>
            <a:r>
              <a:rPr lang="ru-RU" dirty="0" err="1"/>
              <a:t>розробника</a:t>
            </a:r>
            <a:r>
              <a:rPr lang="ru-RU" dirty="0"/>
              <a:t>.</a:t>
            </a:r>
          </a:p>
          <a:p>
            <a:r>
              <a:rPr lang="ru-RU" dirty="0" err="1"/>
              <a:t>Проте</a:t>
            </a:r>
            <a:r>
              <a:rPr lang="ru-RU" dirty="0"/>
              <a:t> для </a:t>
            </a:r>
            <a:r>
              <a:rPr lang="ru-RU" dirty="0" err="1"/>
              <a:t>істинних</a:t>
            </a:r>
            <a:r>
              <a:rPr lang="ru-RU" dirty="0"/>
              <a:t> </a:t>
            </a:r>
            <a:r>
              <a:rPr lang="ru-RU" dirty="0" err="1"/>
              <a:t>поціновувачів</a:t>
            </a:r>
            <a:r>
              <a:rPr lang="ru-RU" dirty="0"/>
              <a:t> </a:t>
            </a:r>
            <a:r>
              <a:rPr lang="ru-RU" dirty="0" err="1"/>
              <a:t>узагальненого</a:t>
            </a:r>
            <a:r>
              <a:rPr lang="ru-RU" dirty="0"/>
              <a:t> </a:t>
            </a:r>
            <a:r>
              <a:rPr lang="ru-RU" dirty="0" err="1"/>
              <a:t>програмування</a:t>
            </a:r>
            <a:r>
              <a:rPr lang="ru-RU" dirty="0"/>
              <a:t>, </a:t>
            </a:r>
            <a:r>
              <a:rPr lang="ru-RU" dirty="0" err="1"/>
              <a:t>ознайомлення</a:t>
            </a:r>
            <a:r>
              <a:rPr lang="ru-RU" dirty="0"/>
              <a:t> з </a:t>
            </a:r>
            <a:r>
              <a:rPr lang="ru-RU" dirty="0" err="1"/>
              <a:t>додатком</a:t>
            </a:r>
            <a:r>
              <a:rPr lang="ru-RU" dirty="0"/>
              <a:t> коду буде </a:t>
            </a:r>
            <a:r>
              <a:rPr lang="ru-RU" dirty="0" err="1"/>
              <a:t>дуже</a:t>
            </a:r>
            <a:r>
              <a:rPr lang="ru-RU" dirty="0"/>
              <a:t> </a:t>
            </a:r>
            <a:r>
              <a:rPr lang="ru-RU" dirty="0" err="1"/>
              <a:t>корисним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780CB1-9149-CE6E-22FF-C93244FB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654698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9E94B-BD9D-47F1-8DC6-CA4B38B8A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Висновок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0A524-92C8-50A5-40E7-3BCA45DE7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err="1"/>
              <a:t>Загалом</a:t>
            </a:r>
            <a:r>
              <a:rPr lang="ru-RU" dirty="0"/>
              <a:t>, </a:t>
            </a:r>
            <a:r>
              <a:rPr lang="ru-RU" dirty="0" err="1"/>
              <a:t>розглянуті</a:t>
            </a:r>
            <a:r>
              <a:rPr lang="ru-RU" dirty="0"/>
              <a:t> </a:t>
            </a:r>
            <a:r>
              <a:rPr lang="ru-RU" dirty="0" err="1"/>
              <a:t>взірці</a:t>
            </a:r>
            <a:r>
              <a:rPr lang="ru-RU" dirty="0"/>
              <a:t> </a:t>
            </a:r>
            <a:r>
              <a:rPr lang="ru-RU" dirty="0" err="1"/>
              <a:t>проектування</a:t>
            </a:r>
            <a:r>
              <a:rPr lang="ru-RU" dirty="0"/>
              <a:t> </a:t>
            </a:r>
            <a:r>
              <a:rPr lang="ru-RU" dirty="0" err="1"/>
              <a:t>надають</a:t>
            </a:r>
            <a:r>
              <a:rPr lang="ru-RU" dirty="0"/>
              <a:t> </a:t>
            </a:r>
            <a:r>
              <a:rPr lang="ru-RU" dirty="0" err="1"/>
              <a:t>чудові</a:t>
            </a:r>
            <a:r>
              <a:rPr lang="ru-RU" dirty="0"/>
              <a:t> </a:t>
            </a:r>
            <a:r>
              <a:rPr lang="ru-RU" dirty="0" err="1"/>
              <a:t>способи</a:t>
            </a:r>
            <a:r>
              <a:rPr lang="ru-RU" dirty="0"/>
              <a:t> </a:t>
            </a:r>
            <a:r>
              <a:rPr lang="ru-RU" dirty="0" err="1"/>
              <a:t>реалізувати</a:t>
            </a:r>
            <a:r>
              <a:rPr lang="ru-RU" dirty="0"/>
              <a:t> </a:t>
            </a:r>
            <a:r>
              <a:rPr lang="ru-RU" dirty="0" err="1"/>
              <a:t>інструменти</a:t>
            </a:r>
            <a:r>
              <a:rPr lang="ru-RU" dirty="0"/>
              <a:t> </a:t>
            </a:r>
            <a:r>
              <a:rPr lang="ru-RU" dirty="0" err="1"/>
              <a:t>програмування</a:t>
            </a:r>
            <a:r>
              <a:rPr lang="ru-RU" dirty="0"/>
              <a:t>, </a:t>
            </a:r>
            <a:r>
              <a:rPr lang="ru-RU" dirty="0" err="1"/>
              <a:t>зменшивши</a:t>
            </a:r>
            <a:r>
              <a:rPr lang="ru-RU" dirty="0"/>
              <a:t> </a:t>
            </a:r>
            <a:r>
              <a:rPr lang="ru-RU" dirty="0" err="1"/>
              <a:t>непотрібні</a:t>
            </a:r>
            <a:r>
              <a:rPr lang="ru-RU" dirty="0"/>
              <a:t> </a:t>
            </a:r>
            <a:r>
              <a:rPr lang="ru-RU" dirty="0" err="1"/>
              <a:t>залежності</a:t>
            </a:r>
            <a:r>
              <a:rPr lang="ru-RU" dirty="0"/>
              <a:t>, </a:t>
            </a:r>
            <a:r>
              <a:rPr lang="ru-RU" dirty="0" err="1"/>
              <a:t>розділивши</a:t>
            </a:r>
            <a:r>
              <a:rPr lang="ru-RU" dirty="0"/>
              <a:t> </a:t>
            </a:r>
            <a:r>
              <a:rPr lang="ru-RU" dirty="0" err="1"/>
              <a:t>коректно</a:t>
            </a:r>
            <a:r>
              <a:rPr lang="ru-RU" dirty="0"/>
              <a:t> </a:t>
            </a:r>
            <a:r>
              <a:rPr lang="ru-RU" dirty="0" err="1"/>
              <a:t>логіку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</a:t>
            </a:r>
            <a:r>
              <a:rPr lang="ru-RU" dirty="0" err="1"/>
              <a:t>класами</a:t>
            </a:r>
            <a:r>
              <a:rPr lang="ru-RU" dirty="0"/>
              <a:t>, </a:t>
            </a:r>
            <a:r>
              <a:rPr lang="ru-RU" dirty="0" err="1"/>
              <a:t>підвищивши</a:t>
            </a:r>
            <a:r>
              <a:rPr lang="ru-RU" dirty="0"/>
              <a:t> </a:t>
            </a:r>
            <a:r>
              <a:rPr lang="ru-RU" dirty="0" err="1"/>
              <a:t>рівень</a:t>
            </a:r>
            <a:r>
              <a:rPr lang="ru-RU" dirty="0"/>
              <a:t> </a:t>
            </a:r>
            <a:r>
              <a:rPr lang="ru-RU" dirty="0" err="1"/>
              <a:t>дотримання</a:t>
            </a:r>
            <a:r>
              <a:rPr lang="ru-RU" dirty="0"/>
              <a:t> </a:t>
            </a:r>
            <a:r>
              <a:rPr lang="en-US" dirty="0"/>
              <a:t>SOLID </a:t>
            </a:r>
            <a:r>
              <a:rPr lang="ru-RU" dirty="0" err="1"/>
              <a:t>принципів</a:t>
            </a:r>
            <a:r>
              <a:rPr lang="ru-RU" dirty="0"/>
              <a:t>.</a:t>
            </a:r>
          </a:p>
          <a:p>
            <a:r>
              <a:rPr lang="ru-RU" dirty="0"/>
              <a:t>Як </a:t>
            </a:r>
            <a:r>
              <a:rPr lang="ru-RU" dirty="0" err="1"/>
              <a:t>Фабричний</a:t>
            </a:r>
            <a:r>
              <a:rPr lang="ru-RU" dirty="0"/>
              <a:t> метод, так і Абстрактна фабрика </a:t>
            </a:r>
            <a:r>
              <a:rPr lang="ru-RU" dirty="0" err="1"/>
              <a:t>мають</a:t>
            </a:r>
            <a:r>
              <a:rPr lang="ru-RU" dirty="0"/>
              <a:t> в </a:t>
            </a:r>
            <a:r>
              <a:rPr lang="ru-RU" dirty="0" err="1"/>
              <a:t>основі</a:t>
            </a:r>
            <a:r>
              <a:rPr lang="ru-RU" dirty="0"/>
              <a:t> </a:t>
            </a:r>
            <a:r>
              <a:rPr lang="ru-RU" dirty="0" err="1"/>
              <a:t>виокремлення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 в </a:t>
            </a:r>
            <a:r>
              <a:rPr lang="ru-RU" dirty="0" err="1"/>
              <a:t>інший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 та </a:t>
            </a:r>
            <a:r>
              <a:rPr lang="ru-RU" dirty="0" err="1"/>
              <a:t>роблять</a:t>
            </a:r>
            <a:r>
              <a:rPr lang="ru-RU" dirty="0"/>
              <a:t> </a:t>
            </a:r>
            <a:r>
              <a:rPr lang="ru-RU" dirty="0" err="1"/>
              <a:t>операцію</a:t>
            </a:r>
            <a:r>
              <a:rPr lang="ru-RU" dirty="0"/>
              <a:t>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поліморфною</a:t>
            </a:r>
            <a:r>
              <a:rPr lang="ru-RU" dirty="0"/>
              <a:t>.</a:t>
            </a:r>
          </a:p>
          <a:p>
            <a:r>
              <a:rPr lang="ru-RU" dirty="0" err="1"/>
              <a:t>Фабричний</a:t>
            </a:r>
            <a:r>
              <a:rPr lang="ru-RU" dirty="0"/>
              <a:t> – </a:t>
            </a:r>
            <a:r>
              <a:rPr lang="ru-RU" dirty="0" err="1"/>
              <a:t>це</a:t>
            </a:r>
            <a:r>
              <a:rPr lang="ru-RU" dirty="0"/>
              <a:t> метод, у той час як Абстрактна фабрика –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об’єкт</a:t>
            </a:r>
            <a:r>
              <a:rPr lang="ru-RU" dirty="0"/>
              <a:t> </a:t>
            </a:r>
            <a:r>
              <a:rPr lang="ru-RU" dirty="0" err="1"/>
              <a:t>класу</a:t>
            </a:r>
            <a:r>
              <a:rPr lang="ru-RU" dirty="0"/>
              <a:t> </a:t>
            </a:r>
            <a:r>
              <a:rPr lang="ru-RU" dirty="0" err="1"/>
              <a:t>абстрактної</a:t>
            </a:r>
            <a:r>
              <a:rPr lang="ru-RU" dirty="0"/>
              <a:t> фабрики.</a:t>
            </a:r>
          </a:p>
          <a:p>
            <a:r>
              <a:rPr lang="ru-RU" dirty="0"/>
              <a:t>Абстрактна фабрика, </a:t>
            </a:r>
            <a:r>
              <a:rPr lang="ru-RU" dirty="0" err="1"/>
              <a:t>окрім</a:t>
            </a:r>
            <a:r>
              <a:rPr lang="ru-RU" dirty="0"/>
              <a:t> </a:t>
            </a:r>
            <a:r>
              <a:rPr lang="ru-RU" dirty="0" err="1"/>
              <a:t>переваг</a:t>
            </a:r>
            <a:r>
              <a:rPr lang="ru-RU" dirty="0"/>
              <a:t> та </a:t>
            </a:r>
            <a:r>
              <a:rPr lang="ru-RU" dirty="0" err="1"/>
              <a:t>недоліків</a:t>
            </a:r>
            <a:r>
              <a:rPr lang="ru-RU" dirty="0"/>
              <a:t> фабричного метода, </a:t>
            </a:r>
            <a:r>
              <a:rPr lang="ru-RU" dirty="0" err="1"/>
              <a:t>додають</a:t>
            </a:r>
            <a:r>
              <a:rPr lang="ru-RU" dirty="0"/>
              <a:t> </a:t>
            </a:r>
            <a:r>
              <a:rPr lang="ru-RU" dirty="0" err="1"/>
              <a:t>можливості</a:t>
            </a:r>
            <a:r>
              <a:rPr lang="ru-RU" dirty="0"/>
              <a:t> легко </a:t>
            </a:r>
            <a:r>
              <a:rPr lang="ru-RU" dirty="0" err="1"/>
              <a:t>вказувати</a:t>
            </a:r>
            <a:r>
              <a:rPr lang="ru-RU" dirty="0"/>
              <a:t>, </a:t>
            </a:r>
            <a:r>
              <a:rPr lang="ru-RU" dirty="0" err="1"/>
              <a:t>якими</a:t>
            </a:r>
            <a:r>
              <a:rPr lang="ru-RU" dirty="0"/>
              <a:t> </a:t>
            </a:r>
            <a:r>
              <a:rPr lang="ru-RU" dirty="0" err="1"/>
              <a:t>саме</a:t>
            </a:r>
            <a:r>
              <a:rPr lang="ru-RU" dirty="0"/>
              <a:t> продуктами </a:t>
            </a:r>
            <a:r>
              <a:rPr lang="ru-RU" dirty="0" err="1"/>
              <a:t>має</a:t>
            </a:r>
            <a:r>
              <a:rPr lang="ru-RU" dirty="0"/>
              <a:t> </a:t>
            </a:r>
            <a:r>
              <a:rPr lang="ru-RU" dirty="0" err="1"/>
              <a:t>маніпулювати</a:t>
            </a:r>
            <a:r>
              <a:rPr lang="ru-RU" dirty="0"/>
              <a:t> </a:t>
            </a:r>
            <a:r>
              <a:rPr lang="ru-RU" dirty="0" err="1"/>
              <a:t>програма</a:t>
            </a:r>
            <a:r>
              <a:rPr lang="ru-RU" dirty="0"/>
              <a:t>, </a:t>
            </a:r>
            <a:r>
              <a:rPr lang="ru-RU" dirty="0" err="1"/>
              <a:t>проте</a:t>
            </a:r>
            <a:r>
              <a:rPr lang="ru-RU" dirty="0"/>
              <a:t> і </a:t>
            </a:r>
            <a:r>
              <a:rPr lang="ru-RU" dirty="0" err="1"/>
              <a:t>мають</a:t>
            </a:r>
            <a:r>
              <a:rPr lang="ru-RU" dirty="0"/>
              <a:t> </a:t>
            </a:r>
            <a:r>
              <a:rPr lang="ru-RU" dirty="0" err="1"/>
              <a:t>проблеми</a:t>
            </a:r>
            <a:r>
              <a:rPr lang="ru-RU" dirty="0"/>
              <a:t> з </a:t>
            </a:r>
            <a:r>
              <a:rPr lang="ru-RU" dirty="0" err="1"/>
              <a:t>розширенням</a:t>
            </a:r>
            <a:r>
              <a:rPr lang="ru-RU" dirty="0"/>
              <a:t> </a:t>
            </a:r>
            <a:r>
              <a:rPr lang="ru-RU" dirty="0" err="1"/>
              <a:t>відносно</a:t>
            </a:r>
            <a:r>
              <a:rPr lang="ru-RU" dirty="0"/>
              <a:t> </a:t>
            </a:r>
            <a:r>
              <a:rPr lang="ru-RU" dirty="0" err="1"/>
              <a:t>розширення</a:t>
            </a:r>
            <a:r>
              <a:rPr lang="ru-RU" dirty="0"/>
              <a:t> </a:t>
            </a:r>
            <a:r>
              <a:rPr lang="ru-RU" dirty="0" err="1"/>
              <a:t>множини</a:t>
            </a:r>
            <a:r>
              <a:rPr lang="ru-RU" dirty="0"/>
              <a:t> </a:t>
            </a:r>
            <a:r>
              <a:rPr lang="ru-RU" dirty="0" err="1"/>
              <a:t>продуктів</a:t>
            </a:r>
            <a:r>
              <a:rPr lang="ru-RU" dirty="0"/>
              <a:t>, </a:t>
            </a:r>
            <a:r>
              <a:rPr lang="ru-RU" dirty="0" err="1"/>
              <a:t>якою</a:t>
            </a:r>
            <a:r>
              <a:rPr lang="ru-RU" dirty="0"/>
              <a:t> </a:t>
            </a:r>
            <a:r>
              <a:rPr lang="ru-RU" dirty="0" err="1"/>
              <a:t>оперує</a:t>
            </a:r>
            <a:r>
              <a:rPr lang="ru-RU" dirty="0"/>
              <a:t> </a:t>
            </a:r>
            <a:r>
              <a:rPr lang="ru-RU" dirty="0" err="1"/>
              <a:t>програма</a:t>
            </a:r>
            <a:r>
              <a:rPr lang="ru-RU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AEAC2-E7BF-4466-6916-B889B7848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42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891694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6EAFE-F771-C973-9263-BBD76A5F2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Використані</a:t>
            </a:r>
            <a:r>
              <a:rPr lang="ru-RU" dirty="0"/>
              <a:t> </a:t>
            </a:r>
            <a:r>
              <a:rPr lang="ru-RU" dirty="0" err="1"/>
              <a:t>джерела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63EB2-049C-40A3-3F80-B150C9127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>
                <a:effectLst/>
                <a:latin typeface="Arial" panose="020B0604020202020204" pitchFamily="34" charset="0"/>
              </a:rPr>
              <a:t>«</a:t>
            </a:r>
            <a:r>
              <a:rPr lang="en-US" b="1" dirty="0">
                <a:effectLst/>
                <a:latin typeface="Arial" panose="020B0604020202020204" pitchFamily="34" charset="0"/>
              </a:rPr>
              <a:t>Modern C++ Design: Generic Programming and Design Patterns Applied</a:t>
            </a:r>
            <a:r>
              <a:rPr lang="ru-RU" b="1" dirty="0">
                <a:latin typeface="Arial" panose="020B0604020202020204" pitchFamily="34" charset="0"/>
              </a:rPr>
              <a:t>» </a:t>
            </a:r>
            <a:r>
              <a:rPr lang="en-US" i="1" dirty="0">
                <a:effectLst/>
                <a:latin typeface="Arial" panose="020B0604020202020204" pitchFamily="34" charset="0"/>
              </a:rPr>
              <a:t>By Andrei </a:t>
            </a:r>
            <a:r>
              <a:rPr lang="en-US" i="1" dirty="0" err="1">
                <a:effectLst/>
                <a:latin typeface="Arial" panose="020B0604020202020204" pitchFamily="34" charset="0"/>
              </a:rPr>
              <a:t>Alexandrescu</a:t>
            </a:r>
            <a:endParaRPr lang="ru-RU" i="1" dirty="0">
              <a:effectLst/>
              <a:latin typeface="Arial" panose="020B0604020202020204" pitchFamily="34" charset="0"/>
            </a:endParaRPr>
          </a:p>
          <a:p>
            <a:r>
              <a:rPr lang="ru-RU" b="1" dirty="0"/>
              <a:t>«</a:t>
            </a:r>
            <a:r>
              <a:rPr lang="en-US" b="1" dirty="0"/>
              <a:t>Design Patterns: Elements of Reusable Object-Oriented Software</a:t>
            </a:r>
            <a:r>
              <a:rPr lang="ru-RU" b="1" dirty="0"/>
              <a:t>» </a:t>
            </a:r>
            <a:r>
              <a:rPr lang="en-US" i="1" dirty="0"/>
              <a:t>by </a:t>
            </a:r>
            <a:r>
              <a:rPr lang="en-US" i="1" dirty="0">
                <a:hlinkClick r:id="rId2"/>
              </a:rPr>
              <a:t>Erich Gamma</a:t>
            </a:r>
            <a:r>
              <a:rPr lang="en-US" i="1" dirty="0"/>
              <a:t> (Author), </a:t>
            </a:r>
            <a:r>
              <a:rPr lang="en-US" i="1" dirty="0">
                <a:hlinkClick r:id="rId3"/>
              </a:rPr>
              <a:t>Richard Helm</a:t>
            </a:r>
            <a:r>
              <a:rPr lang="en-US" i="1" dirty="0"/>
              <a:t> (Author), </a:t>
            </a:r>
            <a:r>
              <a:rPr lang="en-US" i="1" dirty="0">
                <a:hlinkClick r:id="rId4"/>
              </a:rPr>
              <a:t>Ralph Johnson</a:t>
            </a:r>
            <a:r>
              <a:rPr lang="en-US" i="1" dirty="0"/>
              <a:t> (Author), </a:t>
            </a:r>
            <a:r>
              <a:rPr lang="en-US" i="1" dirty="0">
                <a:hlinkClick r:id="rId5"/>
              </a:rPr>
              <a:t>John </a:t>
            </a:r>
            <a:r>
              <a:rPr lang="en-US" i="1" dirty="0" err="1">
                <a:hlinkClick r:id="rId5"/>
              </a:rPr>
              <a:t>Vlissides</a:t>
            </a:r>
            <a:r>
              <a:rPr lang="en-US" i="1" dirty="0"/>
              <a:t> (Author), </a:t>
            </a:r>
            <a:r>
              <a:rPr lang="en-US" i="1" dirty="0">
                <a:hlinkClick r:id="rId6"/>
              </a:rPr>
              <a:t>Grady </a:t>
            </a:r>
            <a:r>
              <a:rPr lang="en-US" i="1" dirty="0" err="1">
                <a:hlinkClick r:id="rId6"/>
              </a:rPr>
              <a:t>Booch</a:t>
            </a:r>
            <a:r>
              <a:rPr lang="en-US" i="1" dirty="0"/>
              <a:t> (Foreword) </a:t>
            </a:r>
            <a:endParaRPr lang="en-US" b="1" i="1" dirty="0"/>
          </a:p>
          <a:p>
            <a:r>
              <a:rPr lang="en-US" dirty="0">
                <a:hlinkClick r:id="rId7"/>
              </a:rPr>
              <a:t>https://en.cppreference.com</a:t>
            </a:r>
            <a:r>
              <a:rPr lang="en-US" dirty="0"/>
              <a:t> </a:t>
            </a:r>
            <a:r>
              <a:rPr lang="en-US" i="1" dirty="0"/>
              <a:t>(</a:t>
            </a:r>
            <a:r>
              <a:rPr lang="ru-RU" i="1" dirty="0" err="1"/>
              <a:t>документація</a:t>
            </a:r>
            <a:r>
              <a:rPr lang="ru-RU" i="1" dirty="0"/>
              <a:t> </a:t>
            </a:r>
            <a:r>
              <a:rPr lang="ru-RU" i="1" dirty="0" err="1"/>
              <a:t>засобів</a:t>
            </a:r>
            <a:r>
              <a:rPr lang="ru-RU" i="1" dirty="0"/>
              <a:t> </a:t>
            </a:r>
            <a:r>
              <a:rPr lang="ru-RU" i="1" dirty="0" err="1"/>
              <a:t>мови</a:t>
            </a:r>
            <a:r>
              <a:rPr lang="ru-RU" i="1" dirty="0"/>
              <a:t> С++</a:t>
            </a:r>
            <a:r>
              <a:rPr lang="en-US" i="1" dirty="0"/>
              <a:t>)</a:t>
            </a:r>
          </a:p>
          <a:p>
            <a:r>
              <a:rPr lang="en-US" dirty="0">
                <a:hlinkClick r:id="rId8"/>
              </a:rPr>
              <a:t>https://www.stroustrup.com/bs_faq2.html#virtual-ctor</a:t>
            </a:r>
            <a:r>
              <a:rPr lang="en-US" dirty="0"/>
              <a:t> </a:t>
            </a:r>
            <a:r>
              <a:rPr lang="en-US" i="1" dirty="0"/>
              <a:t>(</a:t>
            </a:r>
            <a:r>
              <a:rPr lang="en-US" i="1" dirty="0">
                <a:hlinkClick r:id="rId9"/>
              </a:rPr>
              <a:t>Bjarne </a:t>
            </a:r>
            <a:r>
              <a:rPr lang="en-US" i="1" dirty="0" err="1">
                <a:hlinkClick r:id="rId9"/>
              </a:rPr>
              <a:t>Stroustrup</a:t>
            </a:r>
            <a:r>
              <a:rPr lang="en-US" i="1" dirty="0" err="1"/>
              <a:t>'s</a:t>
            </a:r>
            <a:r>
              <a:rPr lang="en-US" i="1" dirty="0"/>
              <a:t> C++ Style and Technique FAQ)</a:t>
            </a:r>
          </a:p>
          <a:p>
            <a:endParaRPr lang="ru-RU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A5C924-5EE6-669A-301D-C2A770602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082600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D14412-A333-DE36-40FA-0321E410E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Трохи</a:t>
            </a:r>
            <a:r>
              <a:rPr lang="ru-RU" dirty="0"/>
              <a:t> </a:t>
            </a:r>
            <a:r>
              <a:rPr lang="ru-RU" dirty="0" err="1"/>
              <a:t>поглянемо</a:t>
            </a:r>
            <a:r>
              <a:rPr lang="ru-RU" dirty="0"/>
              <a:t> на код…</a:t>
            </a:r>
            <a:br>
              <a:rPr lang="ru-RU" dirty="0"/>
            </a:br>
            <a:r>
              <a:rPr lang="ru-RU" dirty="0" err="1"/>
              <a:t>Дякую</a:t>
            </a:r>
            <a:r>
              <a:rPr lang="ru-RU" dirty="0"/>
              <a:t> за </a:t>
            </a:r>
            <a:r>
              <a:rPr lang="ru-RU" dirty="0" err="1"/>
              <a:t>увагу</a:t>
            </a:r>
            <a:r>
              <a:rPr lang="ru-RU" dirty="0"/>
              <a:t>!</a:t>
            </a:r>
            <a:endParaRPr lang="ru-UA" dirty="0"/>
          </a:p>
        </p:txBody>
      </p:sp>
      <p:pic>
        <p:nvPicPr>
          <p:cNvPr id="4" name="doc_2023-02-08_09-16-42">
            <a:hlinkClick r:id="" action="ppaction://media"/>
            <a:extLst>
              <a:ext uri="{FF2B5EF4-FFF2-40B4-BE49-F238E27FC236}">
                <a16:creationId xmlns:a16="http://schemas.microsoft.com/office/drawing/2014/main" id="{A0924331-76E5-3459-4312-54DFC5DB8F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92925" y="2150048"/>
            <a:ext cx="4048125" cy="3778250"/>
          </a:xfrm>
        </p:spPr>
      </p:pic>
      <p:pic>
        <p:nvPicPr>
          <p:cNvPr id="5" name="doc_2023-02-08_09-16-36">
            <a:hlinkClick r:id="" action="ppaction://media"/>
            <a:extLst>
              <a:ext uri="{FF2B5EF4-FFF2-40B4-BE49-F238E27FC236}">
                <a16:creationId xmlns:a16="http://schemas.microsoft.com/office/drawing/2014/main" id="{1E8E53CF-8B95-8EF4-7150-53B6A1DECB9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14426" y="2150048"/>
            <a:ext cx="2079150" cy="37782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164F7D-DF63-5D76-4923-8438B97C9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44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769634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5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84F9E8-3C7B-B038-AFA0-D57AB6DA6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Приклад </a:t>
            </a:r>
            <a:r>
              <a:rPr lang="ru-RU" dirty="0" err="1"/>
              <a:t>використання</a:t>
            </a:r>
            <a:endParaRPr lang="ru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2B390F8D-0BED-CCA0-5D26-823DDA0239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693" y="2263820"/>
            <a:ext cx="8312150" cy="32131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9369AA-01E0-6E45-2F2F-92ECEF4CF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86839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287537-1FA9-2926-9FD6-32D10BFE9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Приклад </a:t>
            </a:r>
            <a:r>
              <a:rPr lang="ru-RU" dirty="0" err="1"/>
              <a:t>використання</a:t>
            </a:r>
            <a:br>
              <a:rPr lang="ru-RU" dirty="0"/>
            </a:br>
            <a:r>
              <a:rPr lang="ru-RU" dirty="0"/>
              <a:t>(код фреймворку)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158EC533-59C1-7DAD-3DAC-76EBD08B2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9702" y="2133600"/>
            <a:ext cx="7564910" cy="419910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Application</a:t>
            </a:r>
            <a:r>
              <a:rPr lang="ru-RU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= 0;</a:t>
            </a:r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NewDocument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 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doc =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docs_.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push_back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(doc);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OpenDocument(doc);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nl-NL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nl-NL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OpenDocument(</a:t>
            </a:r>
            <a:r>
              <a:rPr lang="nl-NL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nl-NL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nl-NL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doc</a:t>
            </a:r>
            <a:r>
              <a:rPr lang="nl-NL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 { </a:t>
            </a:r>
            <a:r>
              <a:rPr lang="nl-NL" sz="1800" dirty="0">
                <a:solidFill>
                  <a:srgbClr val="808080"/>
                </a:solidFill>
                <a:latin typeface="Cascadia Mono" panose="020B0609020000020004" pitchFamily="49" charset="0"/>
              </a:rPr>
              <a:t>doc</a:t>
            </a:r>
            <a:r>
              <a:rPr lang="nl-NL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-&gt;Open();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std::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list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*&gt; docs_;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A89AC-1F32-5FA9-8CE4-3D75967B1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6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43424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49F35D-CD19-2EB1-333C-763C0B744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Ієрархія</a:t>
            </a:r>
            <a:r>
              <a:rPr lang="ru-RU" dirty="0"/>
              <a:t> </a:t>
            </a:r>
            <a:r>
              <a:rPr lang="ru-RU" dirty="0" err="1"/>
              <a:t>документів</a:t>
            </a:r>
            <a:endParaRPr lang="ru-UA" dirty="0"/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9D42298C-F61D-4E77-4F8A-F89DD80A009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Open()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Close()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Save()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Revert()</a:t>
            </a:r>
            <a:r>
              <a:rPr lang="ru-RU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0;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endParaRPr lang="ru-UA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UA" dirty="0"/>
          </a:p>
        </p:txBody>
      </p:sp>
      <p:sp>
        <p:nvSpPr>
          <p:cNvPr id="5" name="Місце для вмісту 4">
            <a:extLst>
              <a:ext uri="{FF2B5EF4-FFF2-40B4-BE49-F238E27FC236}">
                <a16:creationId xmlns:a16="http://schemas.microsoft.com/office/drawing/2014/main" id="{71A383E0-C34A-3650-38FF-ADB438568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0676" y="2126222"/>
            <a:ext cx="4854804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Open()  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Close() 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Save()  </a:t>
            </a: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Revert()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15B8AC-99AB-74C5-A74D-9B548543E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7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78397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335CB3-F4A4-8FC3-37B9-725EB3EE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Приклад </a:t>
            </a:r>
            <a:r>
              <a:rPr lang="ru-RU" dirty="0" err="1"/>
              <a:t>використання</a:t>
            </a:r>
            <a:br>
              <a:rPr lang="ru-RU" dirty="0"/>
            </a:br>
            <a:r>
              <a:rPr lang="ru-RU" dirty="0"/>
              <a:t>(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має</a:t>
            </a:r>
            <a:r>
              <a:rPr lang="ru-RU" dirty="0"/>
              <a:t> </a:t>
            </a:r>
            <a:r>
              <a:rPr lang="ru-RU" dirty="0" err="1"/>
              <a:t>зробити</a:t>
            </a:r>
            <a:r>
              <a:rPr lang="ru-RU" dirty="0"/>
              <a:t> </a:t>
            </a:r>
            <a:r>
              <a:rPr lang="ru-RU" dirty="0" err="1"/>
              <a:t>користувач</a:t>
            </a:r>
            <a:r>
              <a:rPr lang="ru-RU" dirty="0"/>
              <a:t>)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EC0AF85-AA56-1950-B6CC-1BAE01A30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MyApplication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Application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CreateDocument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endParaRPr lang="ru-RU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 </a:t>
            </a:r>
            <a:endParaRPr lang="ru-RU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	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MyDocument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endParaRPr lang="ru-RU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pPr marL="0" indent="0">
              <a:buNone/>
            </a:pPr>
            <a:r>
              <a:rPr lang="ru-U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  <a:endParaRPr lang="ru-U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0E8A1-929B-EA33-B79C-23EA66DB6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622341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8F73A2-9F9F-7A4E-7129-780C4B2F5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Чого</a:t>
            </a:r>
            <a:r>
              <a:rPr lang="ru-RU" dirty="0"/>
              <a:t> ми </a:t>
            </a:r>
            <a:r>
              <a:rPr lang="ru-RU" dirty="0" err="1"/>
              <a:t>досягли</a:t>
            </a:r>
            <a:r>
              <a:rPr lang="ru-RU" dirty="0"/>
              <a:t>?</a:t>
            </a:r>
            <a:endParaRPr lang="ru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0F2BEC1-A6C7-EA41-8FA6-E31F1F40F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err="1">
                <a:solidFill>
                  <a:srgbClr val="00B050"/>
                </a:solidFill>
              </a:rPr>
              <a:t>Поліморфізм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міг</a:t>
            </a:r>
            <a:r>
              <a:rPr lang="ru-RU" dirty="0">
                <a:solidFill>
                  <a:srgbClr val="00B050"/>
                </a:solidFill>
              </a:rPr>
              <a:t> би </a:t>
            </a:r>
            <a:r>
              <a:rPr lang="ru-RU" dirty="0" err="1">
                <a:solidFill>
                  <a:srgbClr val="00B050"/>
                </a:solidFill>
              </a:rPr>
              <a:t>взяти</a:t>
            </a:r>
            <a:r>
              <a:rPr lang="ru-RU" dirty="0">
                <a:solidFill>
                  <a:srgbClr val="00B050"/>
                </a:solidFill>
              </a:rPr>
              <a:t> на себе </a:t>
            </a:r>
            <a:r>
              <a:rPr lang="ru-RU" dirty="0" err="1">
                <a:solidFill>
                  <a:srgbClr val="00B050"/>
                </a:solidFill>
              </a:rPr>
              <a:t>відповідальність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ru-RU" dirty="0">
                <a:solidFill>
                  <a:srgbClr val="00B050"/>
                </a:solidFill>
              </a:rPr>
              <a:t>за </a:t>
            </a:r>
            <a:r>
              <a:rPr lang="ru-RU" dirty="0" err="1">
                <a:solidFill>
                  <a:srgbClr val="00B050"/>
                </a:solidFill>
              </a:rPr>
              <a:t>створення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об’єктів</a:t>
            </a:r>
            <a:r>
              <a:rPr lang="ru-RU" dirty="0">
                <a:solidFill>
                  <a:srgbClr val="00B050"/>
                </a:solidFill>
              </a:rPr>
              <a:t>.</a:t>
            </a:r>
          </a:p>
          <a:p>
            <a:r>
              <a:rPr lang="ru-RU" dirty="0" err="1">
                <a:solidFill>
                  <a:srgbClr val="00B050"/>
                </a:solidFill>
              </a:rPr>
              <a:t>Повторне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використання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вихідного</a:t>
            </a:r>
            <a:r>
              <a:rPr lang="ru-RU" dirty="0">
                <a:solidFill>
                  <a:srgbClr val="00B050"/>
                </a:solidFill>
              </a:rPr>
              <a:t> коду</a:t>
            </a:r>
          </a:p>
          <a:p>
            <a:r>
              <a:rPr lang="ru-RU" dirty="0" err="1">
                <a:solidFill>
                  <a:srgbClr val="00B050"/>
                </a:solidFill>
              </a:rPr>
              <a:t>Гнучкість</a:t>
            </a:r>
            <a:r>
              <a:rPr lang="ru-RU" dirty="0">
                <a:solidFill>
                  <a:srgbClr val="00B050"/>
                </a:solidFill>
              </a:rPr>
              <a:t> та </a:t>
            </a:r>
            <a:r>
              <a:rPr lang="ru-RU" dirty="0" err="1">
                <a:solidFill>
                  <a:srgbClr val="00B050"/>
                </a:solidFill>
              </a:rPr>
              <a:t>розширюваність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архітектури</a:t>
            </a:r>
            <a:endParaRPr lang="ru-RU" dirty="0">
              <a:solidFill>
                <a:srgbClr val="00B050"/>
              </a:solidFill>
            </a:endParaRPr>
          </a:p>
          <a:p>
            <a:r>
              <a:rPr lang="ru-RU" dirty="0" err="1">
                <a:solidFill>
                  <a:srgbClr val="00B050"/>
                </a:solidFill>
              </a:rPr>
              <a:t>Відділення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логіки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створення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об’єктів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від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логіки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їх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00B050"/>
                </a:solidFill>
              </a:rPr>
              <a:t>використання</a:t>
            </a:r>
            <a:endParaRPr lang="ru-UA" dirty="0">
              <a:solidFill>
                <a:srgbClr val="00B050"/>
              </a:solidFill>
            </a:endParaRPr>
          </a:p>
          <a:p>
            <a:r>
              <a:rPr lang="ru-RU" dirty="0" err="1">
                <a:solidFill>
                  <a:srgbClr val="FFC000"/>
                </a:solidFill>
              </a:rPr>
              <a:t>Менша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залежність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між</a:t>
            </a:r>
            <a:r>
              <a:rPr lang="ru-RU" dirty="0">
                <a:solidFill>
                  <a:srgbClr val="FFC000"/>
                </a:solidFill>
              </a:rPr>
              <a:t> типами-</a:t>
            </a:r>
            <a:r>
              <a:rPr lang="ru-RU" dirty="0" err="1">
                <a:solidFill>
                  <a:srgbClr val="FFC000"/>
                </a:solidFill>
              </a:rPr>
              <a:t>користувачами</a:t>
            </a:r>
            <a:r>
              <a:rPr lang="ru-RU" dirty="0">
                <a:solidFill>
                  <a:srgbClr val="FFC000"/>
                </a:solidFill>
              </a:rPr>
              <a:t> та типами-продуктами</a:t>
            </a:r>
            <a:r>
              <a:rPr lang="ru-RU" dirty="0">
                <a:solidFill>
                  <a:srgbClr val="00B05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або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повна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ізоляція</a:t>
            </a:r>
            <a:r>
              <a:rPr lang="ru-RU" dirty="0">
                <a:solidFill>
                  <a:srgbClr val="FFC000"/>
                </a:solidFill>
              </a:rPr>
              <a:t> </a:t>
            </a:r>
            <a:r>
              <a:rPr lang="ru-RU" dirty="0" err="1">
                <a:solidFill>
                  <a:srgbClr val="FFC000"/>
                </a:solidFill>
              </a:rPr>
              <a:t>останніх</a:t>
            </a:r>
            <a:endParaRPr lang="ru-RU" dirty="0">
              <a:solidFill>
                <a:srgbClr val="FFC000"/>
              </a:solidFill>
            </a:endParaRPr>
          </a:p>
          <a:p>
            <a:r>
              <a:rPr lang="ru-RU" dirty="0">
                <a:solidFill>
                  <a:srgbClr val="FF0000"/>
                </a:solidFill>
              </a:rPr>
              <a:t>Не </a:t>
            </a:r>
            <a:r>
              <a:rPr lang="ru-RU" dirty="0" err="1">
                <a:solidFill>
                  <a:srgbClr val="FF0000"/>
                </a:solidFill>
              </a:rPr>
              <a:t>передбачено</a:t>
            </a:r>
            <a:r>
              <a:rPr lang="ru-RU" dirty="0">
                <a:solidFill>
                  <a:srgbClr val="FF0000"/>
                </a:solidFill>
              </a:rPr>
              <a:t> проблему: </a:t>
            </a:r>
            <a:r>
              <a:rPr lang="ru-RU" dirty="0" err="1">
                <a:solidFill>
                  <a:srgbClr val="FF0000"/>
                </a:solidFill>
              </a:rPr>
              <a:t>що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робити</a:t>
            </a:r>
            <a:r>
              <a:rPr lang="ru-RU" dirty="0">
                <a:solidFill>
                  <a:srgbClr val="FF0000"/>
                </a:solidFill>
              </a:rPr>
              <a:t> у </a:t>
            </a:r>
            <a:r>
              <a:rPr lang="ru-RU" dirty="0" err="1">
                <a:solidFill>
                  <a:srgbClr val="FF0000"/>
                </a:solidFill>
              </a:rPr>
              <a:t>випадку</a:t>
            </a:r>
            <a:r>
              <a:rPr lang="ru-RU" dirty="0">
                <a:solidFill>
                  <a:srgbClr val="FF0000"/>
                </a:solidFill>
              </a:rPr>
              <a:t>, коли </a:t>
            </a:r>
            <a:r>
              <a:rPr lang="ru-RU" dirty="0" err="1">
                <a:solidFill>
                  <a:srgbClr val="FF0000"/>
                </a:solidFill>
              </a:rPr>
              <a:t>користувач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захоче</a:t>
            </a:r>
            <a:r>
              <a:rPr lang="ru-RU" dirty="0">
                <a:solidFill>
                  <a:srgbClr val="FF0000"/>
                </a:solidFill>
              </a:rPr>
              <a:t>, </a:t>
            </a:r>
            <a:r>
              <a:rPr lang="ru-RU" dirty="0" err="1">
                <a:solidFill>
                  <a:srgbClr val="FF0000"/>
                </a:solidFill>
              </a:rPr>
              <a:t>щоб</a:t>
            </a:r>
            <a:r>
              <a:rPr lang="ru-RU" dirty="0">
                <a:solidFill>
                  <a:srgbClr val="FF0000"/>
                </a:solidFill>
              </a:rPr>
              <a:t> один </a:t>
            </a:r>
            <a:r>
              <a:rPr lang="ru-RU" dirty="0" err="1">
                <a:solidFill>
                  <a:srgbClr val="FF0000"/>
                </a:solidFill>
              </a:rPr>
              <a:t>застосунок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міг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 err="1">
                <a:solidFill>
                  <a:srgbClr val="FF0000"/>
                </a:solidFill>
              </a:rPr>
              <a:t>працювати</a:t>
            </a:r>
            <a:r>
              <a:rPr lang="ru-RU" dirty="0">
                <a:solidFill>
                  <a:srgbClr val="FF0000"/>
                </a:solidFill>
              </a:rPr>
              <a:t> з РІЗНИМИ типами </a:t>
            </a:r>
            <a:r>
              <a:rPr lang="ru-RU" dirty="0" err="1">
                <a:solidFill>
                  <a:srgbClr val="FF0000"/>
                </a:solidFill>
              </a:rPr>
              <a:t>документів</a:t>
            </a:r>
            <a:r>
              <a:rPr lang="ru-RU" dirty="0">
                <a:solidFill>
                  <a:srgbClr val="FF0000"/>
                </a:solidFill>
              </a:rPr>
              <a:t>?</a:t>
            </a:r>
            <a:endParaRPr lang="ru-RU" sz="1400" dirty="0">
              <a:solidFill>
                <a:srgbClr val="FF0000"/>
              </a:solidFill>
            </a:endParaRPr>
          </a:p>
          <a:p>
            <a:pPr marL="0" indent="0" algn="r">
              <a:buNone/>
            </a:pPr>
            <a:r>
              <a:rPr lang="en-US" sz="1400" dirty="0">
                <a:solidFill>
                  <a:schemeClr val="tx1"/>
                </a:solidFill>
              </a:rPr>
              <a:t>(</a:t>
            </a:r>
            <a:r>
              <a:rPr lang="ru-RU" sz="1400" dirty="0">
                <a:solidFill>
                  <a:schemeClr val="tx1"/>
                </a:solidFill>
              </a:rPr>
              <a:t>буде </a:t>
            </a:r>
            <a:r>
              <a:rPr lang="ru-RU" sz="1400" dirty="0" err="1">
                <a:solidFill>
                  <a:schemeClr val="tx1"/>
                </a:solidFill>
              </a:rPr>
              <a:t>вирішено</a:t>
            </a:r>
            <a:r>
              <a:rPr lang="ru-RU" sz="1400" dirty="0">
                <a:solidFill>
                  <a:schemeClr val="tx1"/>
                </a:solidFill>
              </a:rPr>
              <a:t> у Шляхах </a:t>
            </a:r>
            <a:r>
              <a:rPr lang="ru-RU" sz="1400" dirty="0" err="1">
                <a:solidFill>
                  <a:schemeClr val="tx1"/>
                </a:solidFill>
              </a:rPr>
              <a:t>реалізації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  <a:endParaRPr lang="ru-UA" sz="14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72C14-E09F-5AAE-00A9-371F74756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57576-A18B-4F5B-90B8-F88C6C9850D3}" type="slidenum">
              <a:rPr lang="ru-UA" smtClean="0"/>
              <a:t>9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5949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Віхоть">
  <a:themeElements>
    <a:clrScheme name="Віхоть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Віхоть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Віхоть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972</TotalTime>
  <Words>2578</Words>
  <Application>Microsoft Office PowerPoint</Application>
  <PresentationFormat>Widescreen</PresentationFormat>
  <Paragraphs>423</Paragraphs>
  <Slides>44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Cascadia Mono</vt:lpstr>
      <vt:lpstr>Century Gothic</vt:lpstr>
      <vt:lpstr>Wingdings 3</vt:lpstr>
      <vt:lpstr>Віхоть</vt:lpstr>
      <vt:lpstr>Взірці проектування</vt:lpstr>
      <vt:lpstr>Зачин великої епіки фабрик…</vt:lpstr>
      <vt:lpstr>А нащо взагалі така розкіш?</vt:lpstr>
      <vt:lpstr>Фабричний метод</vt:lpstr>
      <vt:lpstr>Приклад використання</vt:lpstr>
      <vt:lpstr>Приклад використання (код фреймворку)</vt:lpstr>
      <vt:lpstr>Ієрархія документів</vt:lpstr>
      <vt:lpstr>Приклад використання (що має зробити користувач)</vt:lpstr>
      <vt:lpstr>Чого ми досягли?</vt:lpstr>
      <vt:lpstr>Шляхи реалізації</vt:lpstr>
      <vt:lpstr>Фабричний метод за замовчуванням</vt:lpstr>
      <vt:lpstr>Порівняння реалізацій</vt:lpstr>
      <vt:lpstr>Правило (не)використання</vt:lpstr>
      <vt:lpstr>Проблема, специфічна для мови С++</vt:lpstr>
      <vt:lpstr>Ліниве створення об’єктів</vt:lpstr>
      <vt:lpstr>Узагальнене програмування для уникнення наслідування </vt:lpstr>
      <vt:lpstr>Клієнтський код: «всього лише…»</vt:lpstr>
      <vt:lpstr>Чи знайшли ми рішення до проблем?</vt:lpstr>
      <vt:lpstr>Параметризовані фабричні методи </vt:lpstr>
      <vt:lpstr>Конкретний Creator</vt:lpstr>
      <vt:lpstr>Здається, вдалося!</vt:lpstr>
      <vt:lpstr>Як бути із залежністю?</vt:lpstr>
      <vt:lpstr>Трюк від Александреску!</vt:lpstr>
      <vt:lpstr>Реєстрація продуктів</vt:lpstr>
      <vt:lpstr>Не будемо вбивати зайців… – краще попестимо капібар!</vt:lpstr>
      <vt:lpstr>Однак знов кусючі недоліки</vt:lpstr>
      <vt:lpstr>Як вирішити проблему з Синглтоном?</vt:lpstr>
      <vt:lpstr>Generic programming –  the great fear of constraints!</vt:lpstr>
      <vt:lpstr>Що використовувати ідентифікатором?</vt:lpstr>
      <vt:lpstr>Тож підсумуємо</vt:lpstr>
      <vt:lpstr>Підкріпимось перед складним…</vt:lpstr>
      <vt:lpstr>Абстрактні фабрики</vt:lpstr>
      <vt:lpstr>Діаграма Абстрактної фабрики</vt:lpstr>
      <vt:lpstr>Переваги та недоліки</vt:lpstr>
      <vt:lpstr>Слід використовувати абстрактні фабрики, якщо…</vt:lpstr>
      <vt:lpstr>Застосування</vt:lpstr>
      <vt:lpstr>Діаграма ієрархії ворогів</vt:lpstr>
      <vt:lpstr>Застосування</vt:lpstr>
      <vt:lpstr>Застосування</vt:lpstr>
      <vt:lpstr>Однак як узагальнити абстрактні фабрики?</vt:lpstr>
      <vt:lpstr>Відповідь знайдемо у Додатку до коду</vt:lpstr>
      <vt:lpstr>Висновок</vt:lpstr>
      <vt:lpstr>Використані джерела</vt:lpstr>
      <vt:lpstr>Трохи поглянемо на код… Дякую за увагу!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Взірці проектування</dc:title>
  <dc:creator>Руслан Зимовець</dc:creator>
  <cp:lastModifiedBy>Руслан Зимовець</cp:lastModifiedBy>
  <cp:revision>89</cp:revision>
  <dcterms:created xsi:type="dcterms:W3CDTF">2023-02-01T06:51:43Z</dcterms:created>
  <dcterms:modified xsi:type="dcterms:W3CDTF">2023-04-21T23:12:02Z</dcterms:modified>
</cp:coreProperties>
</file>

<file path=docProps/thumbnail.jpeg>
</file>